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66" r:id="rId3"/>
    <p:sldMasterId id="2147483679" r:id="rId4"/>
    <p:sldMasterId id="2147483670" r:id="rId5"/>
    <p:sldMasterId id="2147483672" r:id="rId6"/>
  </p:sldMasterIdLst>
  <p:notesMasterIdLst>
    <p:notesMasterId r:id="rId51"/>
  </p:notesMasterIdLst>
  <p:handoutMasterIdLst>
    <p:handoutMasterId r:id="rId52"/>
  </p:handoutMasterIdLst>
  <p:sldIdLst>
    <p:sldId id="795" r:id="rId7"/>
    <p:sldId id="801" r:id="rId8"/>
    <p:sldId id="796" r:id="rId9"/>
    <p:sldId id="797" r:id="rId10"/>
    <p:sldId id="698" r:id="rId11"/>
    <p:sldId id="798" r:id="rId12"/>
    <p:sldId id="799" r:id="rId13"/>
    <p:sldId id="580" r:id="rId14"/>
    <p:sldId id="758" r:id="rId15"/>
    <p:sldId id="759" r:id="rId16"/>
    <p:sldId id="717" r:id="rId17"/>
    <p:sldId id="760" r:id="rId18"/>
    <p:sldId id="761" r:id="rId19"/>
    <p:sldId id="754" r:id="rId20"/>
    <p:sldId id="762" r:id="rId21"/>
    <p:sldId id="763" r:id="rId22"/>
    <p:sldId id="764" r:id="rId23"/>
    <p:sldId id="765" r:id="rId24"/>
    <p:sldId id="770" r:id="rId25"/>
    <p:sldId id="768" r:id="rId26"/>
    <p:sldId id="804" r:id="rId27"/>
    <p:sldId id="805" r:id="rId28"/>
    <p:sldId id="772" r:id="rId29"/>
    <p:sldId id="773" r:id="rId30"/>
    <p:sldId id="774" r:id="rId31"/>
    <p:sldId id="775" r:id="rId32"/>
    <p:sldId id="817" r:id="rId33"/>
    <p:sldId id="806" r:id="rId34"/>
    <p:sldId id="807" r:id="rId35"/>
    <p:sldId id="790" r:id="rId36"/>
    <p:sldId id="809" r:id="rId37"/>
    <p:sldId id="810" r:id="rId38"/>
    <p:sldId id="791" r:id="rId39"/>
    <p:sldId id="785" r:id="rId40"/>
    <p:sldId id="792" r:id="rId41"/>
    <p:sldId id="793" r:id="rId42"/>
    <p:sldId id="811" r:id="rId43"/>
    <p:sldId id="812" r:id="rId44"/>
    <p:sldId id="787" r:id="rId45"/>
    <p:sldId id="814" r:id="rId46"/>
    <p:sldId id="815" r:id="rId47"/>
    <p:sldId id="816" r:id="rId48"/>
    <p:sldId id="802" r:id="rId49"/>
    <p:sldId id="474" r:id="rId50"/>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5" autoAdjust="0"/>
    <p:restoredTop sz="78584" autoAdjust="0"/>
  </p:normalViewPr>
  <p:slideViewPr>
    <p:cSldViewPr>
      <p:cViewPr>
        <p:scale>
          <a:sx n="60" d="100"/>
          <a:sy n="60" d="100"/>
        </p:scale>
        <p:origin x="-150" y="84"/>
      </p:cViewPr>
      <p:guideLst>
        <p:guide orient="horz" pos="2160"/>
        <p:guide pos="2880"/>
      </p:guideLst>
    </p:cSldViewPr>
  </p:slideViewPr>
  <p:outlineViewPr>
    <p:cViewPr>
      <p:scale>
        <a:sx n="33" d="100"/>
        <a:sy n="33" d="100"/>
      </p:scale>
      <p:origin x="0" y="-53756"/>
    </p:cViewPr>
  </p:outlineViewPr>
  <p:notesTextViewPr>
    <p:cViewPr>
      <p:scale>
        <a:sx n="1" d="1"/>
        <a:sy n="1" d="1"/>
      </p:scale>
      <p:origin x="0" y="0"/>
    </p:cViewPr>
  </p:notesTextViewPr>
  <p:sorterViewPr>
    <p:cViewPr>
      <p:scale>
        <a:sx n="50" d="100"/>
        <a:sy n="50" d="100"/>
      </p:scale>
      <p:origin x="0" y="50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C72F90-CF2C-40E8-AA7F-F10E85CAC017}" type="datetimeFigureOut">
              <a:rPr lang="en-US" smtClean="0"/>
              <a:t>12/4/2017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DDA3D4F-0E14-4E28-9B8C-83431AF589FA}" type="slidenum">
              <a:rPr lang="en-US" smtClean="0"/>
              <a:t>‹#›</a:t>
            </a:fld>
            <a:endParaRPr lang="en-US"/>
          </a:p>
        </p:txBody>
      </p:sp>
    </p:spTree>
    <p:extLst>
      <p:ext uri="{BB962C8B-B14F-4D97-AF65-F5344CB8AC3E}">
        <p14:creationId xmlns:p14="http://schemas.microsoft.com/office/powerpoint/2010/main" val="8655308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pPr>
              <a:defRPr/>
            </a:pPr>
            <a:endParaRPr lang="en-US" alt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pPr>
              <a:defRPr/>
            </a:pPr>
            <a:fld id="{6DC69CAD-F7D8-4A55-BAA5-F6031FE2DE85}" type="datetimeFigureOut">
              <a:rPr lang="en-US" altLang="en-US"/>
              <a:pPr>
                <a:defRPr/>
              </a:pPr>
              <a:t>11/27/2017</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pPr>
              <a:defRPr/>
            </a:pPr>
            <a:endParaRPr lang="en-US" alt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smtClean="0"/>
            </a:lvl1pPr>
          </a:lstStyle>
          <a:p>
            <a:pPr>
              <a:defRPr/>
            </a:pPr>
            <a:fld id="{E391099B-1F10-4188-A594-498C4C46F240}" type="slidenum">
              <a:rPr lang="en-US" altLang="en-US"/>
              <a:pPr>
                <a:defRPr/>
              </a:pPr>
              <a:t>‹#›</a:t>
            </a:fld>
            <a:endParaRPr lang="en-US" altLang="en-US"/>
          </a:p>
        </p:txBody>
      </p:sp>
    </p:spTree>
    <p:extLst>
      <p:ext uri="{BB962C8B-B14F-4D97-AF65-F5344CB8AC3E}">
        <p14:creationId xmlns:p14="http://schemas.microsoft.com/office/powerpoint/2010/main" val="769338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DA3964-9F91-418B-8FC8-F0BF02871650}" type="slidenum">
              <a:rPr lang="en-US" smtClean="0"/>
              <a:t>3</a:t>
            </a:fld>
            <a:endParaRPr lang="en-US"/>
          </a:p>
        </p:txBody>
      </p:sp>
    </p:spTree>
    <p:extLst>
      <p:ext uri="{BB962C8B-B14F-4D97-AF65-F5344CB8AC3E}">
        <p14:creationId xmlns:p14="http://schemas.microsoft.com/office/powerpoint/2010/main" val="4193089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lvl1pPr defTabSz="914400">
              <a:lnSpc>
                <a:spcPct val="100000"/>
              </a:lnSpc>
              <a:spcBef>
                <a:spcPts val="400"/>
              </a:spcBef>
              <a:defRPr sz="1200">
                <a:latin typeface="Arial"/>
                <a:ea typeface="Arial"/>
                <a:cs typeface="Arial"/>
                <a:sym typeface="Arial"/>
              </a:defRPr>
            </a:lvl1pPr>
          </a:lstStyle>
          <a:p>
            <a:r>
              <a:rPr lang="en-US" dirty="0" smtClean="0"/>
              <a:t>SWHID represent about 70% of all SWD</a:t>
            </a:r>
          </a:p>
          <a:p>
            <a:r>
              <a:rPr lang="en-US" dirty="0" smtClean="0"/>
              <a:t>Yet they reportedly have lower rates of AT usage that other SWD</a:t>
            </a:r>
          </a:p>
          <a:p>
            <a:r>
              <a:rPr lang="en-US" dirty="0" smtClean="0"/>
              <a:t>Abandonment is a factor</a:t>
            </a:r>
          </a:p>
          <a:p>
            <a:endParaRPr lang="en-US" dirty="0" smtClean="0"/>
          </a:p>
          <a:p>
            <a:r>
              <a:rPr lang="en-US" dirty="0" smtClean="0"/>
              <a:t>Why?</a:t>
            </a:r>
          </a:p>
          <a:p>
            <a:pPr marL="178027" indent="-178027">
              <a:buFont typeface="Arial" panose="020B0604020202020204" pitchFamily="34" charset="0"/>
              <a:buChar char="•"/>
            </a:pPr>
            <a:r>
              <a:rPr lang="en-US" dirty="0" smtClean="0"/>
              <a:t>Don’t want to stand out</a:t>
            </a:r>
          </a:p>
          <a:p>
            <a:pPr marL="178027" indent="-178027">
              <a:buFont typeface="Arial" panose="020B0604020202020204" pitchFamily="34" charset="0"/>
              <a:buChar char="•"/>
            </a:pPr>
            <a:r>
              <a:rPr lang="en-US" dirty="0" smtClean="0"/>
              <a:t>Disability</a:t>
            </a:r>
            <a:r>
              <a:rPr lang="en-US" baseline="0" dirty="0" smtClean="0"/>
              <a:t> is hidden (unlike DS – look typical)</a:t>
            </a:r>
          </a:p>
          <a:p>
            <a:pPr lvl="1"/>
            <a:r>
              <a:rPr lang="en-US" baseline="0" dirty="0" smtClean="0"/>
              <a:t>Sometimes T’s doubt the reality of their disability</a:t>
            </a:r>
          </a:p>
          <a:p>
            <a:pPr lvl="1"/>
            <a:r>
              <a:rPr lang="en-US" baseline="0" dirty="0" smtClean="0"/>
              <a:t>“just not applying yourself”</a:t>
            </a:r>
          </a:p>
          <a:p>
            <a:pPr lvl="1"/>
            <a:r>
              <a:rPr lang="en-US" baseline="0" dirty="0" smtClean="0"/>
              <a:t>“ using AT would be cheating”</a:t>
            </a:r>
            <a:endParaRPr dirty="0"/>
          </a:p>
        </p:txBody>
      </p:sp>
    </p:spTree>
    <p:extLst>
      <p:ext uri="{BB962C8B-B14F-4D97-AF65-F5344CB8AC3E}">
        <p14:creationId xmlns:p14="http://schemas.microsoft.com/office/powerpoint/2010/main" val="4003116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10 Year study</a:t>
            </a:r>
            <a:r>
              <a:rPr lang="en-US" baseline="0" dirty="0" smtClean="0"/>
              <a:t> 2000-2010</a:t>
            </a:r>
          </a:p>
          <a:p>
            <a:r>
              <a:rPr lang="en-US" baseline="0" dirty="0" smtClean="0"/>
              <a:t>National Longitudinal study on transition</a:t>
            </a:r>
          </a:p>
          <a:p>
            <a:r>
              <a:rPr lang="en-US" baseline="0" dirty="0" smtClean="0"/>
              <a:t>305K students – all disabilities (about 70% were SWHID)</a:t>
            </a:r>
          </a:p>
          <a:p>
            <a:r>
              <a:rPr lang="en-US" baseline="0" dirty="0" smtClean="0"/>
              <a:t>Examine what happened to SWD after HS was over</a:t>
            </a:r>
          </a:p>
          <a:p>
            <a:r>
              <a:rPr lang="en-US" baseline="0" dirty="0" smtClean="0"/>
              <a:t>    Including the impact of AT</a:t>
            </a:r>
          </a:p>
          <a:p>
            <a:r>
              <a:rPr lang="en-US" baseline="0" dirty="0" smtClean="0"/>
              <a:t>Students with low incidence disabilities ( more obvious) reportedly received AT more often than SWHID</a:t>
            </a:r>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14</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National Longitudinal Transition Study </a:t>
            </a:r>
          </a:p>
          <a:p>
            <a:r>
              <a:rPr lang="en-US" dirty="0" smtClean="0"/>
              <a:t>Suggested that AT</a:t>
            </a:r>
          </a:p>
          <a:p>
            <a:r>
              <a:rPr lang="en-US" dirty="0" smtClean="0"/>
              <a:t>Positive Outcomes: jobs, wages, participation</a:t>
            </a:r>
          </a:p>
          <a:p>
            <a:endParaRPr lang="en-US" dirty="0" smtClean="0"/>
          </a:p>
          <a:p>
            <a:r>
              <a:rPr lang="en-US" dirty="0" smtClean="0"/>
              <a:t>AT not a predictor/ </a:t>
            </a:r>
            <a:r>
              <a:rPr lang="en-US" dirty="0" err="1" smtClean="0"/>
              <a:t>guarranty</a:t>
            </a:r>
            <a:r>
              <a:rPr lang="en-US" dirty="0" smtClean="0"/>
              <a:t> of success - </a:t>
            </a:r>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15</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Other things (study found)… AT use associated with</a:t>
            </a:r>
            <a:r>
              <a:rPr lang="en-US" baseline="0" dirty="0" smtClean="0"/>
              <a:t> higher rates of:</a:t>
            </a:r>
            <a:endParaRPr lang="en-US" dirty="0" smtClean="0"/>
          </a:p>
          <a:p>
            <a:r>
              <a:rPr lang="en-US" dirty="0" smtClean="0"/>
              <a:t>HS Graduation</a:t>
            </a:r>
          </a:p>
          <a:p>
            <a:r>
              <a:rPr lang="en-US" dirty="0" smtClean="0"/>
              <a:t>Attending college/ tech school</a:t>
            </a:r>
          </a:p>
          <a:p>
            <a:r>
              <a:rPr lang="en-US" dirty="0" smtClean="0"/>
              <a:t>Getting and holding a paying job</a:t>
            </a:r>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16</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SWHID tended to have lower rates</a:t>
            </a:r>
            <a:r>
              <a:rPr lang="en-US" baseline="0" dirty="0" smtClean="0"/>
              <a:t> of AT use while in HS than other SWD  (</a:t>
            </a:r>
            <a:r>
              <a:rPr lang="en-US" baseline="0" dirty="0" err="1" smtClean="0"/>
              <a:t>woodward</a:t>
            </a:r>
            <a:r>
              <a:rPr lang="en-US" baseline="0" dirty="0" smtClean="0"/>
              <a:t> &amp; Reith, 1997) confirmed by NLTS2</a:t>
            </a:r>
          </a:p>
          <a:p>
            <a:endParaRPr lang="en-US" baseline="0" dirty="0" smtClean="0"/>
          </a:p>
          <a:p>
            <a:r>
              <a:rPr lang="en-US" baseline="0" dirty="0" smtClean="0"/>
              <a:t>Read slide….</a:t>
            </a:r>
            <a:endParaRPr lang="en-US" dirty="0" smtClean="0"/>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17</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Since the end of the Longitudinal Study – not much new research, but we get the sense from experience and observations</a:t>
            </a:r>
            <a:r>
              <a:rPr lang="en-US" baseline="0" dirty="0" smtClean="0"/>
              <a:t> </a:t>
            </a:r>
            <a:r>
              <a:rPr lang="en-US" dirty="0" smtClean="0"/>
              <a:t>in the field that things may be changing </a:t>
            </a:r>
          </a:p>
          <a:p>
            <a:r>
              <a:rPr lang="en-US" dirty="0" smtClean="0"/>
              <a:t>there has been an increase in the use of AT with students with LD.</a:t>
            </a:r>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18</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One very interesting &amp; informative study: </a:t>
            </a:r>
            <a:r>
              <a:rPr lang="en-US" dirty="0" err="1" smtClean="0"/>
              <a:t>Poudel</a:t>
            </a:r>
            <a:r>
              <a:rPr lang="en-US" dirty="0" smtClean="0"/>
              <a:t> 2014</a:t>
            </a:r>
          </a:p>
          <a:p>
            <a:r>
              <a:rPr lang="en-US" dirty="0" smtClean="0"/>
              <a:t>After getting into college, many SWHID</a:t>
            </a:r>
            <a:r>
              <a:rPr lang="en-US" baseline="0" dirty="0" smtClean="0"/>
              <a:t> found college course loads and professors’ expectations to be more demanding  than they anticipated  (We Saw this at AMAC)</a:t>
            </a:r>
          </a:p>
          <a:p>
            <a:r>
              <a:rPr lang="en-US" baseline="0" dirty="0" smtClean="0"/>
              <a:t>More time required for read &amp; study and to learn material, students turn to AT</a:t>
            </a:r>
          </a:p>
          <a:p>
            <a:r>
              <a:rPr lang="en-US" baseline="0" dirty="0" smtClean="0"/>
              <a:t>Not easy to do – once in school</a:t>
            </a:r>
          </a:p>
          <a:p>
            <a:r>
              <a:rPr lang="en-US" baseline="0" dirty="0" smtClean="0"/>
              <a:t>But SWHID who used AT and established mastery of it - found that AT made a difference</a:t>
            </a:r>
          </a:p>
          <a:p>
            <a:r>
              <a:rPr lang="en-US" baseline="0" dirty="0" smtClean="0"/>
              <a:t>	</a:t>
            </a:r>
            <a:r>
              <a:rPr lang="en-US" b="1" baseline="0" dirty="0" smtClean="0"/>
              <a:t>confidence</a:t>
            </a:r>
            <a:r>
              <a:rPr lang="en-US" baseline="0" dirty="0" smtClean="0"/>
              <a:t>, broaden </a:t>
            </a:r>
            <a:r>
              <a:rPr lang="en-US" b="1" baseline="0" dirty="0" smtClean="0"/>
              <a:t>competence</a:t>
            </a:r>
          </a:p>
          <a:p>
            <a:r>
              <a:rPr lang="en-US" baseline="0" dirty="0" smtClean="0"/>
              <a:t>	discover they were better learners than they thought (were told) comfortable in their L-style</a:t>
            </a:r>
          </a:p>
          <a:p>
            <a:r>
              <a:rPr lang="en-US" baseline="0" dirty="0" smtClean="0"/>
              <a:t>Over time less dependent upon AT </a:t>
            </a:r>
            <a:endParaRPr lang="en-US" dirty="0" smtClean="0"/>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19</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Poudel</a:t>
            </a:r>
            <a:r>
              <a:rPr lang="en-US" dirty="0" smtClean="0"/>
              <a:t> found AT</a:t>
            </a:r>
          </a:p>
          <a:p>
            <a:r>
              <a:rPr lang="en-US" dirty="0" smtClean="0"/>
              <a:t>Academic improvement</a:t>
            </a:r>
          </a:p>
          <a:p>
            <a:r>
              <a:rPr lang="en-US" dirty="0" smtClean="0"/>
              <a:t>Comprehension up</a:t>
            </a:r>
          </a:p>
          <a:p>
            <a:r>
              <a:rPr lang="en-US" dirty="0" smtClean="0"/>
              <a:t>Confidence up</a:t>
            </a:r>
          </a:p>
          <a:p>
            <a:r>
              <a:rPr lang="en-US" dirty="0" smtClean="0"/>
              <a:t>Competence spreads to other subject areas</a:t>
            </a:r>
          </a:p>
          <a:p>
            <a:r>
              <a:rPr lang="en-US" dirty="0" smtClean="0"/>
              <a:t>Not always rely on AT</a:t>
            </a:r>
          </a:p>
          <a:p>
            <a:r>
              <a:rPr lang="en-US" dirty="0" err="1" smtClean="0"/>
              <a:t>Poudel</a:t>
            </a:r>
            <a:r>
              <a:rPr lang="en-US" dirty="0" smtClean="0"/>
              <a:t> found:</a:t>
            </a:r>
          </a:p>
          <a:p>
            <a:r>
              <a:rPr lang="en-US" dirty="0" smtClean="0"/>
              <a:t>Benefits of AT  soon outweighed any social stigma for experienced AT users)</a:t>
            </a:r>
          </a:p>
          <a:p>
            <a:r>
              <a:rPr lang="en-US" dirty="0" smtClean="0"/>
              <a:t>AT was seen as a tool to help me do better</a:t>
            </a:r>
          </a:p>
          <a:p>
            <a:r>
              <a:rPr lang="en-US" dirty="0" smtClean="0"/>
              <a:t>	not a life-saver/ not end of world if not available</a:t>
            </a:r>
          </a:p>
          <a:p>
            <a:r>
              <a:rPr lang="en-US" dirty="0" smtClean="0"/>
              <a:t>Some came to be</a:t>
            </a:r>
            <a:r>
              <a:rPr lang="en-US" baseline="0" dirty="0" smtClean="0"/>
              <a:t> less dependent upon AT</a:t>
            </a:r>
          </a:p>
          <a:p>
            <a:r>
              <a:rPr lang="en-US" baseline="0" dirty="0" smtClean="0"/>
              <a:t>	more confident in own abilities</a:t>
            </a:r>
          </a:p>
          <a:p>
            <a:r>
              <a:rPr lang="en-US" baseline="0" dirty="0" smtClean="0"/>
              <a:t>Implications for testing</a:t>
            </a:r>
          </a:p>
          <a:p>
            <a:r>
              <a:rPr lang="en-US" baseline="0" dirty="0" smtClean="0"/>
              <a:t>	some will say can’t use AT in test situation – should not have it for learning</a:t>
            </a:r>
          </a:p>
          <a:p>
            <a:r>
              <a:rPr lang="en-US" baseline="0" dirty="0" smtClean="0"/>
              <a:t>	</a:t>
            </a:r>
            <a:r>
              <a:rPr lang="en-US" baseline="0" dirty="0" err="1" smtClean="0"/>
              <a:t>Poudel’s</a:t>
            </a:r>
            <a:r>
              <a:rPr lang="en-US" baseline="0" dirty="0" smtClean="0"/>
              <a:t> results point us toward the idea</a:t>
            </a:r>
          </a:p>
          <a:p>
            <a:r>
              <a:rPr lang="en-US" baseline="0" dirty="0" smtClean="0"/>
              <a:t>	AT helps student learn content</a:t>
            </a:r>
          </a:p>
          <a:p>
            <a:r>
              <a:rPr lang="en-US" baseline="0" dirty="0" smtClean="0"/>
              <a:t>	Build confidence and competence</a:t>
            </a:r>
          </a:p>
          <a:p>
            <a:r>
              <a:rPr lang="en-US" baseline="0" dirty="0" smtClean="0"/>
              <a:t>	Even without AT on a test – student is in a better position </a:t>
            </a:r>
          </a:p>
          <a:p>
            <a:r>
              <a:rPr lang="en-US" baseline="0" dirty="0" smtClean="0"/>
              <a:t>		</a:t>
            </a:r>
            <a:r>
              <a:rPr lang="en-US" baseline="0" dirty="0" err="1" smtClean="0"/>
              <a:t>cuz</a:t>
            </a:r>
            <a:r>
              <a:rPr lang="en-US" baseline="0" dirty="0" smtClean="0"/>
              <a:t> they understand the material </a:t>
            </a:r>
            <a:endParaRPr lang="en-US" dirty="0" smtClean="0"/>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20</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So does AT Mastery in HS make a difference in </a:t>
            </a:r>
            <a:r>
              <a:rPr lang="en-US" dirty="0" err="1" smtClean="0"/>
              <a:t>acad</a:t>
            </a:r>
            <a:r>
              <a:rPr lang="en-US" dirty="0" smtClean="0"/>
              <a:t> perform in post 2ndry settings?</a:t>
            </a:r>
          </a:p>
          <a:p>
            <a:r>
              <a:rPr lang="en-US" dirty="0" smtClean="0"/>
              <a:t>Our experiences at AMAC anecdotally suggest that SWD who master AT in HS have a better shot</a:t>
            </a:r>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23</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Read R- Questions</a:t>
            </a:r>
          </a:p>
          <a:p>
            <a:r>
              <a:rPr lang="en-US" dirty="0" smtClean="0"/>
              <a:t>Operationalized Variables:</a:t>
            </a:r>
          </a:p>
          <a:p>
            <a:r>
              <a:rPr lang="en-US" dirty="0" smtClean="0"/>
              <a:t>AT Mastery?  Were you confident/comfortable using AT</a:t>
            </a:r>
          </a:p>
          <a:p>
            <a:r>
              <a:rPr lang="en-US" dirty="0" smtClean="0"/>
              <a:t>Success in College?  Measure by change in GPA HS – Post2nd</a:t>
            </a:r>
          </a:p>
          <a:p>
            <a:r>
              <a:rPr lang="en-US" dirty="0" smtClean="0"/>
              <a:t>	Compare GPA results for students who were prepared to those unprepared</a:t>
            </a:r>
          </a:p>
          <a:p>
            <a:r>
              <a:rPr lang="en-US" dirty="0" smtClean="0"/>
              <a:t>Ask students</a:t>
            </a:r>
            <a:r>
              <a:rPr lang="en-US" baseline="0" dirty="0" smtClean="0"/>
              <a:t> how valuable/ important they believe the AT was to their </a:t>
            </a:r>
            <a:r>
              <a:rPr lang="en-US" baseline="0" dirty="0" err="1" smtClean="0"/>
              <a:t>acad</a:t>
            </a:r>
            <a:r>
              <a:rPr lang="en-US" baseline="0" dirty="0" smtClean="0"/>
              <a:t> success…</a:t>
            </a:r>
            <a:endParaRPr lang="en-US" dirty="0" smtClean="0"/>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24</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538" eaLnBrk="0" hangingPunct="0">
              <a:defRPr>
                <a:solidFill>
                  <a:schemeClr val="tx1"/>
                </a:solidFill>
                <a:latin typeface="Calibri" pitchFamily="34" charset="0"/>
                <a:ea typeface="MS PGothic" pitchFamily="34" charset="-128"/>
              </a:defRPr>
            </a:lvl1pPr>
            <a:lvl2pPr marL="757066" indent="-291179" defTabSz="928538" eaLnBrk="0" hangingPunct="0">
              <a:defRPr>
                <a:solidFill>
                  <a:schemeClr val="tx1"/>
                </a:solidFill>
                <a:latin typeface="Calibri" pitchFamily="34" charset="0"/>
                <a:ea typeface="MS PGothic" pitchFamily="34" charset="-128"/>
              </a:defRPr>
            </a:lvl2pPr>
            <a:lvl3pPr marL="1164717" indent="-232943" defTabSz="928538" eaLnBrk="0" hangingPunct="0">
              <a:defRPr>
                <a:solidFill>
                  <a:schemeClr val="tx1"/>
                </a:solidFill>
                <a:latin typeface="Calibri" pitchFamily="34" charset="0"/>
                <a:ea typeface="MS PGothic" pitchFamily="34" charset="-128"/>
              </a:defRPr>
            </a:lvl3pPr>
            <a:lvl4pPr marL="1630604" indent="-232943" defTabSz="928538" eaLnBrk="0" hangingPunct="0">
              <a:defRPr>
                <a:solidFill>
                  <a:schemeClr val="tx1"/>
                </a:solidFill>
                <a:latin typeface="Calibri" pitchFamily="34" charset="0"/>
                <a:ea typeface="MS PGothic" pitchFamily="34" charset="-128"/>
              </a:defRPr>
            </a:lvl4pPr>
            <a:lvl5pPr marL="2096491" indent="-232943" defTabSz="928538" eaLnBrk="0" hangingPunct="0">
              <a:defRPr>
                <a:solidFill>
                  <a:schemeClr val="tx1"/>
                </a:solidFill>
                <a:latin typeface="Calibri" pitchFamily="34" charset="0"/>
                <a:ea typeface="MS PGothic" pitchFamily="34" charset="-128"/>
              </a:defRPr>
            </a:lvl5pPr>
            <a:lvl6pPr marL="2562377" indent="-232943" defTabSz="928538" eaLnBrk="0" fontAlgn="base" hangingPunct="0">
              <a:spcBef>
                <a:spcPct val="0"/>
              </a:spcBef>
              <a:spcAft>
                <a:spcPct val="0"/>
              </a:spcAft>
              <a:defRPr>
                <a:solidFill>
                  <a:schemeClr val="tx1"/>
                </a:solidFill>
                <a:latin typeface="Calibri" pitchFamily="34" charset="0"/>
                <a:ea typeface="MS PGothic" pitchFamily="34" charset="-128"/>
              </a:defRPr>
            </a:lvl6pPr>
            <a:lvl7pPr marL="3028264" indent="-232943" defTabSz="928538" eaLnBrk="0" fontAlgn="base" hangingPunct="0">
              <a:spcBef>
                <a:spcPct val="0"/>
              </a:spcBef>
              <a:spcAft>
                <a:spcPct val="0"/>
              </a:spcAft>
              <a:defRPr>
                <a:solidFill>
                  <a:schemeClr val="tx1"/>
                </a:solidFill>
                <a:latin typeface="Calibri" pitchFamily="34" charset="0"/>
                <a:ea typeface="MS PGothic" pitchFamily="34" charset="-128"/>
              </a:defRPr>
            </a:lvl7pPr>
            <a:lvl8pPr marL="3494151" indent="-232943" defTabSz="928538" eaLnBrk="0" fontAlgn="base" hangingPunct="0">
              <a:spcBef>
                <a:spcPct val="0"/>
              </a:spcBef>
              <a:spcAft>
                <a:spcPct val="0"/>
              </a:spcAft>
              <a:defRPr>
                <a:solidFill>
                  <a:schemeClr val="tx1"/>
                </a:solidFill>
                <a:latin typeface="Calibri" pitchFamily="34" charset="0"/>
                <a:ea typeface="MS PGothic" pitchFamily="34" charset="-128"/>
              </a:defRPr>
            </a:lvl8pPr>
            <a:lvl9pPr marL="3960038" indent="-232943" defTabSz="928538"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BB978FB8-0AEA-411E-998E-2D9A3DC230A3}" type="slidenum">
              <a:rPr lang="en-US" smtClean="0">
                <a:latin typeface="Verdana" pitchFamily="34" charset="0"/>
              </a:rPr>
              <a:pPr eaLnBrk="1" hangingPunct="1"/>
              <a:t>5</a:t>
            </a:fld>
            <a:endParaRPr lang="en-US" smtClean="0">
              <a:latin typeface="Verdana" pitchFamily="34" charset="0"/>
            </a:endParaRPr>
          </a:p>
        </p:txBody>
      </p:sp>
      <p:sp>
        <p:nvSpPr>
          <p:cNvPr id="61443" name="Rectangle 2"/>
          <p:cNvSpPr>
            <a:spLocks noGrp="1" noRot="1" noChangeAspect="1" noChangeArrowheads="1" noTextEdit="1"/>
          </p:cNvSpPr>
          <p:nvPr>
            <p:ph type="sldImg"/>
          </p:nvPr>
        </p:nvSpPr>
        <p:spPr bwMode="auto">
          <a:xfrm>
            <a:off x="1184275" y="698500"/>
            <a:ext cx="4645025" cy="34845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0239594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Largely from GA</a:t>
            </a:r>
          </a:p>
          <a:p>
            <a:r>
              <a:rPr lang="en-US" dirty="0" smtClean="0"/>
              <a:t>Mostly 19 to 25</a:t>
            </a:r>
          </a:p>
          <a:p>
            <a:r>
              <a:rPr lang="en-US" dirty="0" smtClean="0"/>
              <a:t>Broad range of disabilities, ethnic</a:t>
            </a:r>
            <a:r>
              <a:rPr lang="en-US" baseline="0" dirty="0" smtClean="0"/>
              <a:t>  and racially diverse</a:t>
            </a:r>
            <a:endParaRPr lang="en-US" dirty="0" smtClean="0"/>
          </a:p>
          <a:p>
            <a:pPr eaLnBrk="1" hangingPunct="1"/>
            <a:endParaRPr lang="en-US" altLang="en-US" dirty="0"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25</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xfrm>
            <a:off x="1181100" y="696913"/>
            <a:ext cx="4648200" cy="34861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0467" name="Notes Placeholder 2"/>
          <p:cNvSpPr>
            <a:spLocks noGrp="1"/>
          </p:cNvSpPr>
          <p:nvPr>
            <p:ph type="body" idx="1"/>
          </p:nvPr>
        </p:nvSpPr>
        <p:spPr bwMode="auto">
          <a:xfrm>
            <a:off x="701691" y="4416270"/>
            <a:ext cx="5607021" cy="41827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charset="0"/>
            </a:endParaRPr>
          </a:p>
        </p:txBody>
      </p:sp>
      <p:sp>
        <p:nvSpPr>
          <p:cNvPr id="190468" name="Slide Number Placeholder 3"/>
          <p:cNvSpPr>
            <a:spLocks noGrp="1"/>
          </p:cNvSpPr>
          <p:nvPr>
            <p:ph type="sldNum" sz="quarter" idx="4294967295"/>
          </p:nvPr>
        </p:nvSpPr>
        <p:spPr bwMode="auto">
          <a:xfrm>
            <a:off x="3971371" y="8829340"/>
            <a:ext cx="3037407" cy="4654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113" eaLnBrk="0" hangingPunct="0">
              <a:defRPr sz="2400">
                <a:solidFill>
                  <a:schemeClr val="tx1"/>
                </a:solidFill>
                <a:latin typeface="Times New Roman" pitchFamily="18" charset="0"/>
              </a:defRPr>
            </a:lvl1pPr>
            <a:lvl2pPr marL="753459" indent="-289792" defTabSz="924113" eaLnBrk="0" hangingPunct="0">
              <a:defRPr sz="2400">
                <a:solidFill>
                  <a:schemeClr val="tx1"/>
                </a:solidFill>
                <a:latin typeface="Times New Roman" pitchFamily="18" charset="0"/>
              </a:defRPr>
            </a:lvl2pPr>
            <a:lvl3pPr marL="1159167" indent="-231833" defTabSz="924113" eaLnBrk="0" hangingPunct="0">
              <a:defRPr sz="2400">
                <a:solidFill>
                  <a:schemeClr val="tx1"/>
                </a:solidFill>
                <a:latin typeface="Times New Roman" pitchFamily="18" charset="0"/>
              </a:defRPr>
            </a:lvl3pPr>
            <a:lvl4pPr marL="1622833" indent="-231833" defTabSz="924113" eaLnBrk="0" hangingPunct="0">
              <a:defRPr sz="2400">
                <a:solidFill>
                  <a:schemeClr val="tx1"/>
                </a:solidFill>
                <a:latin typeface="Times New Roman" pitchFamily="18" charset="0"/>
              </a:defRPr>
            </a:lvl4pPr>
            <a:lvl5pPr marL="2086499" indent="-231833" defTabSz="924113" eaLnBrk="0" hangingPunct="0">
              <a:defRPr sz="2400">
                <a:solidFill>
                  <a:schemeClr val="tx1"/>
                </a:solidFill>
                <a:latin typeface="Times New Roman" pitchFamily="18" charset="0"/>
              </a:defRPr>
            </a:lvl5pPr>
            <a:lvl6pPr marL="2550166" indent="-231833" defTabSz="924113" eaLnBrk="0" fontAlgn="base" hangingPunct="0">
              <a:spcBef>
                <a:spcPct val="0"/>
              </a:spcBef>
              <a:spcAft>
                <a:spcPct val="0"/>
              </a:spcAft>
              <a:defRPr sz="2400">
                <a:solidFill>
                  <a:schemeClr val="tx1"/>
                </a:solidFill>
                <a:latin typeface="Times New Roman" pitchFamily="18" charset="0"/>
              </a:defRPr>
            </a:lvl6pPr>
            <a:lvl7pPr marL="3013833" indent="-231833" defTabSz="924113" eaLnBrk="0" fontAlgn="base" hangingPunct="0">
              <a:spcBef>
                <a:spcPct val="0"/>
              </a:spcBef>
              <a:spcAft>
                <a:spcPct val="0"/>
              </a:spcAft>
              <a:defRPr sz="2400">
                <a:solidFill>
                  <a:schemeClr val="tx1"/>
                </a:solidFill>
                <a:latin typeface="Times New Roman" pitchFamily="18" charset="0"/>
              </a:defRPr>
            </a:lvl7pPr>
            <a:lvl8pPr marL="3477500" indent="-231833" defTabSz="924113" eaLnBrk="0" fontAlgn="base" hangingPunct="0">
              <a:spcBef>
                <a:spcPct val="0"/>
              </a:spcBef>
              <a:spcAft>
                <a:spcPct val="0"/>
              </a:spcAft>
              <a:defRPr sz="2400">
                <a:solidFill>
                  <a:schemeClr val="tx1"/>
                </a:solidFill>
                <a:latin typeface="Times New Roman" pitchFamily="18" charset="0"/>
              </a:defRPr>
            </a:lvl8pPr>
            <a:lvl9pPr marL="3941166" indent="-231833" defTabSz="924113" eaLnBrk="0" fontAlgn="base" hangingPunct="0">
              <a:spcBef>
                <a:spcPct val="0"/>
              </a:spcBef>
              <a:spcAft>
                <a:spcPct val="0"/>
              </a:spcAft>
              <a:defRPr sz="2400">
                <a:solidFill>
                  <a:schemeClr val="tx1"/>
                </a:solidFill>
                <a:latin typeface="Times New Roman" pitchFamily="18" charset="0"/>
              </a:defRPr>
            </a:lvl9pPr>
          </a:lstStyle>
          <a:p>
            <a:pPr eaLnBrk="1" hangingPunct="1"/>
            <a:fld id="{5E434FB5-EC06-455A-81CF-31C9B2FE5857}" type="slidenum">
              <a:rPr lang="en-US" altLang="en-US" sz="1200">
                <a:latin typeface="Arial" charset="0"/>
              </a:rPr>
              <a:pPr eaLnBrk="1" hangingPunct="1"/>
              <a:t>26</a:t>
            </a:fld>
            <a:endParaRPr lang="en-US" altLang="en-US" sz="1200">
              <a:latin typeface="Arial" charset="0"/>
            </a:endParaRPr>
          </a:p>
        </p:txBody>
      </p:sp>
    </p:spTree>
    <p:extLst>
      <p:ext uri="{BB962C8B-B14F-4D97-AF65-F5344CB8AC3E}">
        <p14:creationId xmlns:p14="http://schemas.microsoft.com/office/powerpoint/2010/main" val="2842724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Chart of How successful were students who mastered AT in post-secondary settings? </a:t>
            </a:r>
          </a:p>
          <a:p>
            <a:pPr>
              <a:spcBef>
                <a:spcPct val="0"/>
              </a:spcBef>
            </a:pPr>
            <a:r>
              <a:rPr lang="en-US" altLang="en-US" dirty="0" smtClean="0"/>
              <a:t>GPA went up 47%, </a:t>
            </a:r>
          </a:p>
          <a:p>
            <a:pPr>
              <a:spcBef>
                <a:spcPct val="0"/>
              </a:spcBef>
            </a:pPr>
            <a:r>
              <a:rPr lang="en-US" altLang="en-US" dirty="0" smtClean="0"/>
              <a:t>no change 41%, </a:t>
            </a:r>
          </a:p>
          <a:p>
            <a:pPr>
              <a:spcBef>
                <a:spcPct val="0"/>
              </a:spcBef>
            </a:pPr>
            <a:r>
              <a:rPr lang="en-US" altLang="en-US" dirty="0" smtClean="0"/>
              <a:t>GPA went down 11%</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29</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How successful were students who did not master AT</a:t>
            </a:r>
          </a:p>
          <a:p>
            <a:pPr>
              <a:spcBef>
                <a:spcPct val="0"/>
              </a:spcBef>
            </a:pPr>
            <a:r>
              <a:rPr lang="en-US" altLang="en-US" dirty="0" smtClean="0"/>
              <a:t>in post-secondary settings?</a:t>
            </a:r>
          </a:p>
          <a:p>
            <a:pPr>
              <a:spcBef>
                <a:spcPct val="0"/>
              </a:spcBef>
            </a:pPr>
            <a:r>
              <a:rPr lang="en-US" altLang="en-US" dirty="0" smtClean="0"/>
              <a:t>GPA went Up 27%</a:t>
            </a:r>
          </a:p>
          <a:p>
            <a:pPr>
              <a:spcBef>
                <a:spcPct val="0"/>
              </a:spcBef>
            </a:pPr>
            <a:r>
              <a:rPr lang="en-US" altLang="en-US" dirty="0" smtClean="0"/>
              <a:t>No Change 7%</a:t>
            </a:r>
          </a:p>
          <a:p>
            <a:pPr>
              <a:spcBef>
                <a:spcPct val="0"/>
              </a:spcBef>
            </a:pPr>
            <a:r>
              <a:rPr lang="en-US" altLang="en-US" dirty="0" smtClean="0"/>
              <a:t>GPA went down 67%</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30</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Chart -  Did Students Feel AT Made a Difference? </a:t>
            </a:r>
          </a:p>
          <a:p>
            <a:pPr>
              <a:spcBef>
                <a:spcPct val="0"/>
              </a:spcBef>
            </a:pPr>
            <a:r>
              <a:rPr lang="en-US" altLang="en-US" dirty="0" smtClean="0"/>
              <a:t>(All participants)</a:t>
            </a:r>
          </a:p>
          <a:p>
            <a:pPr>
              <a:spcBef>
                <a:spcPct val="0"/>
              </a:spcBef>
            </a:pPr>
            <a:r>
              <a:rPr lang="en-US" altLang="en-US" dirty="0" smtClean="0"/>
              <a:t>Definitely 57%, Probably 15%, Maybe 9%, Not 4%, No Answer 15%</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31</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Chart - Did Students Feel AT Made a Difference?</a:t>
            </a:r>
          </a:p>
          <a:p>
            <a:pPr>
              <a:spcBef>
                <a:spcPct val="0"/>
              </a:spcBef>
            </a:pPr>
            <a:r>
              <a:rPr lang="en-US" altLang="en-US" dirty="0" smtClean="0"/>
              <a:t>(students with high incidence disabilities) Definitely 58%, Probably 18%, Maybe 13%, Not 3%, No Answer 8%</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32</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34</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35</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36</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b="1" dirty="0"/>
              <a:t>Easy  		12.22%</a:t>
            </a:r>
            <a:endParaRPr lang="en-US" dirty="0"/>
          </a:p>
          <a:p>
            <a:pPr rtl="0" eaLnBrk="1" fontAlgn="t" latinLnBrk="0" hangingPunct="1"/>
            <a:r>
              <a:rPr lang="en-US" dirty="0"/>
              <a:t>Straightforward  	 23.33%</a:t>
            </a:r>
          </a:p>
          <a:p>
            <a:pPr rtl="0" eaLnBrk="1" fontAlgn="t" latinLnBrk="0" hangingPunct="1"/>
            <a:r>
              <a:rPr lang="en-US" dirty="0"/>
              <a:t>I had to work at it   	30.00%</a:t>
            </a:r>
          </a:p>
          <a:p>
            <a:pPr rtl="0" eaLnBrk="1" fontAlgn="t" latinLnBrk="0" hangingPunct="1"/>
            <a:r>
              <a:rPr lang="en-US" dirty="0"/>
              <a:t>It was hard   		18.89%</a:t>
            </a:r>
          </a:p>
          <a:p>
            <a:pPr rtl="0" eaLnBrk="1" fontAlgn="t" latinLnBrk="0" hangingPunct="1"/>
            <a:r>
              <a:rPr lang="en-US" dirty="0"/>
              <a:t>It was very hard   	 15.56%</a:t>
            </a:r>
          </a:p>
          <a:p>
            <a:endParaRPr lang="en-US" dirty="0"/>
          </a:p>
        </p:txBody>
      </p:sp>
      <p:sp>
        <p:nvSpPr>
          <p:cNvPr id="4" name="Slide Number Placeholder 3"/>
          <p:cNvSpPr>
            <a:spLocks noGrp="1"/>
          </p:cNvSpPr>
          <p:nvPr>
            <p:ph type="sldNum" sz="quarter" idx="10"/>
          </p:nvPr>
        </p:nvSpPr>
        <p:spPr/>
        <p:txBody>
          <a:bodyPr/>
          <a:lstStyle/>
          <a:p>
            <a:pPr>
              <a:defRPr/>
            </a:pPr>
            <a:fld id="{E391099B-1F10-4188-A594-498C4C46F240}" type="slidenum">
              <a:rPr lang="en-US" altLang="en-US" smtClean="0"/>
              <a:pPr>
                <a:defRPr/>
              </a:pPr>
              <a:t>37</a:t>
            </a:fld>
            <a:endParaRPr lang="en-US" altLang="en-US"/>
          </a:p>
        </p:txBody>
      </p:sp>
    </p:spTree>
    <p:extLst>
      <p:ext uri="{BB962C8B-B14F-4D97-AF65-F5344CB8AC3E}">
        <p14:creationId xmlns:p14="http://schemas.microsoft.com/office/powerpoint/2010/main" val="357769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parent organization for GA Tools for Life is AMAC Accessibility and Solutions Research Center</a:t>
            </a:r>
          </a:p>
          <a:p>
            <a:r>
              <a:rPr lang="en-US" dirty="0" smtClean="0"/>
              <a:t>part of the Georgia Tech College of Design.</a:t>
            </a:r>
            <a:endParaRPr lang="en-US" dirty="0"/>
          </a:p>
        </p:txBody>
      </p:sp>
      <p:sp>
        <p:nvSpPr>
          <p:cNvPr id="4" name="Slide Number Placeholder 3"/>
          <p:cNvSpPr>
            <a:spLocks noGrp="1"/>
          </p:cNvSpPr>
          <p:nvPr>
            <p:ph type="sldNum" sz="quarter" idx="10"/>
          </p:nvPr>
        </p:nvSpPr>
        <p:spPr/>
        <p:txBody>
          <a:bodyPr/>
          <a:lstStyle/>
          <a:p>
            <a:fld id="{73DA3964-9F91-418B-8FC8-F0BF02871650}" type="slidenum">
              <a:rPr lang="en-US" smtClean="0"/>
              <a:t>6</a:t>
            </a:fld>
            <a:endParaRPr lang="en-US"/>
          </a:p>
        </p:txBody>
      </p:sp>
    </p:spTree>
    <p:extLst>
      <p:ext uri="{BB962C8B-B14F-4D97-AF65-F5344CB8AC3E}">
        <p14:creationId xmlns:p14="http://schemas.microsoft.com/office/powerpoint/2010/main" val="75329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rtl="0" eaLnBrk="1" fontAlgn="t" latinLnBrk="0" hangingPunct="1"/>
            <a:r>
              <a:rPr lang="en-US" b="1" dirty="0"/>
              <a:t>	Real Easy   </a:t>
            </a:r>
            <a:r>
              <a:rPr lang="en-US" b="1" dirty="0" err="1"/>
              <a:t>Sorta</a:t>
            </a:r>
            <a:r>
              <a:rPr lang="en-US" b="1" dirty="0"/>
              <a:t>    Work at      Hard   Real Hard		</a:t>
            </a:r>
          </a:p>
          <a:p>
            <a:pPr rtl="0" eaLnBrk="1" fontAlgn="t" latinLnBrk="0" hangingPunct="1"/>
            <a:r>
              <a:rPr lang="en-US" b="1" dirty="0"/>
              <a:t>Reading	14.61%   20.22%  15.73%   30.34%  19.10%</a:t>
            </a:r>
            <a:endParaRPr lang="en-US" dirty="0"/>
          </a:p>
          <a:p>
            <a:pPr rtl="0" eaLnBrk="1" fontAlgn="t" latinLnBrk="0" hangingPunct="1"/>
            <a:r>
              <a:rPr lang="en-US" dirty="0"/>
              <a:t>Writing	13.48%     16.85%    19.10%     32.58%   17.98%</a:t>
            </a:r>
          </a:p>
          <a:p>
            <a:pPr rtl="0" eaLnBrk="1" fontAlgn="t" latinLnBrk="0" hangingPunct="1"/>
            <a:r>
              <a:rPr lang="en-US" dirty="0"/>
              <a:t>Computation  14.61%    21.35%    24.72%     21.35%    17.98%</a:t>
            </a:r>
          </a:p>
          <a:p>
            <a:pPr rtl="0" eaLnBrk="1" fontAlgn="t" latinLnBrk="0" hangingPunct="1"/>
            <a:r>
              <a:rPr lang="en-US" dirty="0"/>
              <a:t>Note taking    10.11%    20.22%    21.35%    28.09%     20.22%</a:t>
            </a:r>
          </a:p>
          <a:p>
            <a:pPr rtl="0" eaLnBrk="1" fontAlgn="t" latinLnBrk="0" hangingPunct="1"/>
            <a:r>
              <a:rPr lang="en-US" dirty="0"/>
              <a:t>Test taking  	   7.87%    14.61%    21.35%    32.58%     23.60%</a:t>
            </a:r>
          </a:p>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38</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rtl="0" eaLnBrk="1" fontAlgn="t" latinLnBrk="0" hangingPunct="1"/>
            <a:r>
              <a:rPr lang="en-US" b="1" dirty="0"/>
              <a:t>		Real Easy    </a:t>
            </a:r>
            <a:r>
              <a:rPr lang="en-US" b="1" dirty="0" err="1"/>
              <a:t>Sorta</a:t>
            </a:r>
            <a:r>
              <a:rPr lang="en-US" b="1" dirty="0"/>
              <a:t>      Work at      Hard     Real Hard</a:t>
            </a:r>
          </a:p>
          <a:p>
            <a:pPr rtl="0" eaLnBrk="1" fontAlgn="t" latinLnBrk="0" hangingPunct="1"/>
            <a:r>
              <a:rPr lang="en-US" b="1" dirty="0"/>
              <a:t>English/Language Arts	 14.12%     29.41%   30.59%   15.29%   10.59%</a:t>
            </a:r>
            <a:endParaRPr lang="en-US" dirty="0"/>
          </a:p>
          <a:p>
            <a:pPr rtl="0" eaLnBrk="1" fontAlgn="t" latinLnBrk="0" hangingPunct="1"/>
            <a:r>
              <a:rPr lang="en-US" dirty="0"/>
              <a:t>Math		  20.24%      15.48%     17.86%     15.48%    30.95%</a:t>
            </a:r>
          </a:p>
          <a:p>
            <a:pPr rtl="0" eaLnBrk="1" fontAlgn="t" latinLnBrk="0" hangingPunct="1"/>
            <a:r>
              <a:rPr lang="en-US" dirty="0"/>
              <a:t>Science		  19.51%      20.73%     37.80%       4.88%    17.07%</a:t>
            </a:r>
          </a:p>
          <a:p>
            <a:pPr rtl="0" eaLnBrk="1" fontAlgn="t" latinLnBrk="0" hangingPunct="1"/>
            <a:r>
              <a:rPr lang="en-US" dirty="0"/>
              <a:t>Social Studies   	  16.87%      33.73%     26.51%       7.23%    15.66%</a:t>
            </a:r>
          </a:p>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57066" indent="-291179">
              <a:defRPr>
                <a:solidFill>
                  <a:schemeClr val="tx1"/>
                </a:solidFill>
                <a:latin typeface="Calibri" panose="020F0502020204030204" pitchFamily="34" charset="0"/>
              </a:defRPr>
            </a:lvl2pPr>
            <a:lvl3pPr marL="1164717" indent="-232943">
              <a:defRPr>
                <a:solidFill>
                  <a:schemeClr val="tx1"/>
                </a:solidFill>
                <a:latin typeface="Calibri" panose="020F0502020204030204" pitchFamily="34" charset="0"/>
              </a:defRPr>
            </a:lvl3pPr>
            <a:lvl4pPr marL="1630604" indent="-232943">
              <a:defRPr>
                <a:solidFill>
                  <a:schemeClr val="tx1"/>
                </a:solidFill>
                <a:latin typeface="Calibri" panose="020F0502020204030204" pitchFamily="34" charset="0"/>
              </a:defRPr>
            </a:lvl4pPr>
            <a:lvl5pPr marL="2096491" indent="-232943">
              <a:defRPr>
                <a:solidFill>
                  <a:schemeClr val="tx1"/>
                </a:solidFill>
                <a:latin typeface="Calibri" panose="020F0502020204030204" pitchFamily="34" charset="0"/>
              </a:defRPr>
            </a:lvl5pPr>
            <a:lvl6pPr marL="2562377" indent="-232943" eaLnBrk="0" fontAlgn="base" hangingPunct="0">
              <a:spcBef>
                <a:spcPct val="0"/>
              </a:spcBef>
              <a:spcAft>
                <a:spcPct val="0"/>
              </a:spcAft>
              <a:defRPr>
                <a:solidFill>
                  <a:schemeClr val="tx1"/>
                </a:solidFill>
                <a:latin typeface="Calibri" panose="020F0502020204030204" pitchFamily="34" charset="0"/>
              </a:defRPr>
            </a:lvl6pPr>
            <a:lvl7pPr marL="3028264" indent="-232943" eaLnBrk="0" fontAlgn="base" hangingPunct="0">
              <a:spcBef>
                <a:spcPct val="0"/>
              </a:spcBef>
              <a:spcAft>
                <a:spcPct val="0"/>
              </a:spcAft>
              <a:defRPr>
                <a:solidFill>
                  <a:schemeClr val="tx1"/>
                </a:solidFill>
                <a:latin typeface="Calibri" panose="020F0502020204030204" pitchFamily="34" charset="0"/>
              </a:defRPr>
            </a:lvl7pPr>
            <a:lvl8pPr marL="3494151" indent="-232943" eaLnBrk="0" fontAlgn="base" hangingPunct="0">
              <a:spcBef>
                <a:spcPct val="0"/>
              </a:spcBef>
              <a:spcAft>
                <a:spcPct val="0"/>
              </a:spcAft>
              <a:defRPr>
                <a:solidFill>
                  <a:schemeClr val="tx1"/>
                </a:solidFill>
                <a:latin typeface="Calibri" panose="020F0502020204030204" pitchFamily="34" charset="0"/>
              </a:defRPr>
            </a:lvl8pPr>
            <a:lvl9pPr marL="3960038" indent="-232943" eaLnBrk="0" fontAlgn="base" hangingPunct="0">
              <a:spcBef>
                <a:spcPct val="0"/>
              </a:spcBef>
              <a:spcAft>
                <a:spcPct val="0"/>
              </a:spcAft>
              <a:defRPr>
                <a:solidFill>
                  <a:schemeClr val="tx1"/>
                </a:solidFill>
                <a:latin typeface="Calibri" panose="020F0502020204030204" pitchFamily="34" charset="0"/>
              </a:defRPr>
            </a:lvl9pPr>
          </a:lstStyle>
          <a:p>
            <a:fld id="{1E640F6E-E65C-46E3-A209-842C9227784A}" type="slidenum">
              <a:rPr lang="en-US" altLang="en-US"/>
              <a:pPr/>
              <a:t>39</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391099B-1F10-4188-A594-498C4C46F240}" type="slidenum">
              <a:rPr lang="en-US" altLang="en-US" smtClean="0"/>
              <a:pPr>
                <a:defRPr/>
              </a:pPr>
              <a:t>43</a:t>
            </a:fld>
            <a:endParaRPr lang="en-US" altLang="en-US"/>
          </a:p>
        </p:txBody>
      </p:sp>
    </p:spTree>
    <p:extLst>
      <p:ext uri="{BB962C8B-B14F-4D97-AF65-F5344CB8AC3E}">
        <p14:creationId xmlns:p14="http://schemas.microsoft.com/office/powerpoint/2010/main" val="76996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AMAC began as the alternative media</a:t>
            </a:r>
            <a:r>
              <a:rPr lang="en-US" baseline="0" dirty="0" smtClean="0"/>
              <a:t> access center</a:t>
            </a:r>
          </a:p>
          <a:p>
            <a:r>
              <a:rPr lang="en-US" baseline="0" dirty="0" smtClean="0"/>
              <a:t>Serving the colleges Universities and technical schools in the </a:t>
            </a:r>
            <a:r>
              <a:rPr lang="en-US" baseline="0" dirty="0" err="1" smtClean="0"/>
              <a:t>Univ</a:t>
            </a:r>
            <a:r>
              <a:rPr lang="en-US" baseline="0" dirty="0" smtClean="0"/>
              <a:t> System of State of GA</a:t>
            </a:r>
          </a:p>
          <a:p>
            <a:r>
              <a:rPr lang="en-US" baseline="0" dirty="0" smtClean="0"/>
              <a:t>Now expanded beyond GA</a:t>
            </a:r>
          </a:p>
          <a:p>
            <a:r>
              <a:rPr lang="en-US" baseline="0" dirty="0" smtClean="0"/>
              <a:t>Focus on students who qualify (referred by the local university ODS (office of </a:t>
            </a:r>
            <a:r>
              <a:rPr lang="en-US" baseline="0" dirty="0" err="1" smtClean="0"/>
              <a:t>disab</a:t>
            </a:r>
            <a:r>
              <a:rPr lang="en-US" baseline="0" dirty="0" smtClean="0"/>
              <a:t> </a:t>
            </a:r>
            <a:r>
              <a:rPr lang="en-US" baseline="0" dirty="0" err="1" smtClean="0"/>
              <a:t>servcs</a:t>
            </a:r>
            <a:r>
              <a:rPr lang="en-US" baseline="0" dirty="0" smtClean="0"/>
              <a:t>)</a:t>
            </a:r>
          </a:p>
          <a:p>
            <a:r>
              <a:rPr lang="en-US" baseline="0" dirty="0" smtClean="0"/>
              <a:t>Students receive textbooks in alternative formats (</a:t>
            </a:r>
            <a:r>
              <a:rPr lang="en-US" baseline="0" dirty="0" err="1" smtClean="0"/>
              <a:t>eText</a:t>
            </a:r>
            <a:r>
              <a:rPr lang="en-US" baseline="0" dirty="0" smtClean="0"/>
              <a:t>, Braille, audible, etc.)</a:t>
            </a:r>
          </a:p>
          <a:p>
            <a:r>
              <a:rPr lang="en-US" baseline="0" dirty="0" smtClean="0"/>
              <a:t>Some receive access to AT – especially screen reading software – to help access their textbooks</a:t>
            </a:r>
          </a:p>
          <a:p>
            <a:r>
              <a:rPr lang="en-US" baseline="0" dirty="0" smtClean="0"/>
              <a:t>Some receive technical support &amp; training</a:t>
            </a:r>
          </a:p>
          <a:p>
            <a:r>
              <a:rPr lang="en-US" baseline="0" dirty="0" smtClean="0"/>
              <a:t>Others – captioning services</a:t>
            </a:r>
            <a:endParaRPr lang="en-US" dirty="0"/>
          </a:p>
        </p:txBody>
      </p:sp>
      <p:sp>
        <p:nvSpPr>
          <p:cNvPr id="4" name="Slide Number Placeholder 3"/>
          <p:cNvSpPr>
            <a:spLocks noGrp="1"/>
          </p:cNvSpPr>
          <p:nvPr>
            <p:ph type="sldNum" sz="quarter" idx="10"/>
          </p:nvPr>
        </p:nvSpPr>
        <p:spPr/>
        <p:txBody>
          <a:bodyPr/>
          <a:lstStyle/>
          <a:p>
            <a:fld id="{73DA3964-9F91-418B-8FC8-F0BF02871650}" type="slidenum">
              <a:rPr lang="en-US" smtClean="0"/>
              <a:t>7</a:t>
            </a:fld>
            <a:endParaRPr lang="en-US"/>
          </a:p>
        </p:txBody>
      </p:sp>
    </p:spTree>
    <p:extLst>
      <p:ext uri="{BB962C8B-B14F-4D97-AF65-F5344CB8AC3E}">
        <p14:creationId xmlns:p14="http://schemas.microsoft.com/office/powerpoint/2010/main" val="2985941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Limited Research into AT use with students with disabilities – </a:t>
            </a:r>
          </a:p>
          <a:p>
            <a:r>
              <a:rPr lang="en-US" dirty="0" smtClean="0"/>
              <a:t>general sense that AT use promotes independence, self-confidence, productivity</a:t>
            </a:r>
          </a:p>
          <a:p>
            <a:r>
              <a:rPr lang="en-US" dirty="0" smtClean="0"/>
              <a:t>Limited outcomes data (what works) – but larger picture positive for SWD</a:t>
            </a:r>
          </a:p>
          <a:p>
            <a:r>
              <a:rPr lang="en-US" dirty="0" smtClean="0"/>
              <a:t>  Independence</a:t>
            </a:r>
          </a:p>
          <a:p>
            <a:r>
              <a:rPr lang="en-US" baseline="0" dirty="0" smtClean="0"/>
              <a:t>   Self-confidence</a:t>
            </a:r>
          </a:p>
          <a:p>
            <a:r>
              <a:rPr lang="en-US" baseline="0" dirty="0" smtClean="0"/>
              <a:t>    Quality of life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391099B-1F10-4188-A594-498C4C46F240}" type="slidenum">
              <a:rPr lang="en-US" altLang="en-US" smtClean="0"/>
              <a:pPr>
                <a:defRPr/>
              </a:pPr>
              <a:t>8</a:t>
            </a:fld>
            <a:endParaRPr lang="en-US" altLang="en-US"/>
          </a:p>
        </p:txBody>
      </p:sp>
    </p:spTree>
    <p:extLst>
      <p:ext uri="{BB962C8B-B14F-4D97-AF65-F5344CB8AC3E}">
        <p14:creationId xmlns:p14="http://schemas.microsoft.com/office/powerpoint/2010/main" val="3332305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of AT has been shown to:</a:t>
            </a:r>
          </a:p>
          <a:p>
            <a:pPr marL="178027" indent="-178027">
              <a:buFont typeface="Arial" panose="020B0604020202020204" pitchFamily="34" charset="0"/>
              <a:buChar char="•"/>
            </a:pPr>
            <a:r>
              <a:rPr lang="en-US" dirty="0" smtClean="0"/>
              <a:t>Enhance academic</a:t>
            </a:r>
            <a:r>
              <a:rPr lang="en-US" baseline="0" dirty="0" smtClean="0"/>
              <a:t> </a:t>
            </a:r>
            <a:r>
              <a:rPr lang="en-US" dirty="0" smtClean="0"/>
              <a:t>performance</a:t>
            </a:r>
          </a:p>
          <a:p>
            <a:pPr marL="178027" indent="-178027">
              <a:buFont typeface="Arial" panose="020B0604020202020204" pitchFamily="34" charset="0"/>
              <a:buChar char="•"/>
            </a:pPr>
            <a:r>
              <a:rPr lang="en-US" dirty="0" smtClean="0"/>
              <a:t>Help students transition to work &amp; college</a:t>
            </a:r>
          </a:p>
          <a:p>
            <a:r>
              <a:rPr lang="en-US" dirty="0" smtClean="0"/>
              <a:t>Continued use of AT:</a:t>
            </a:r>
          </a:p>
          <a:p>
            <a:pPr marL="178027" indent="-178027">
              <a:buFont typeface="Arial" panose="020B0604020202020204" pitchFamily="34" charset="0"/>
              <a:buChar char="•"/>
            </a:pPr>
            <a:r>
              <a:rPr lang="en-US" dirty="0" smtClean="0"/>
              <a:t>Empowering</a:t>
            </a:r>
          </a:p>
          <a:p>
            <a:pPr marL="178027" indent="-178027">
              <a:buFont typeface="Arial" panose="020B0604020202020204" pitchFamily="34" charset="0"/>
              <a:buChar char="•"/>
            </a:pPr>
            <a:r>
              <a:rPr lang="en-US" dirty="0" smtClean="0"/>
              <a:t>Students who use AT achieve better outcomes</a:t>
            </a:r>
            <a:r>
              <a:rPr lang="en-US" baseline="0" dirty="0" smtClean="0"/>
              <a:t> that those who do not use AT</a:t>
            </a:r>
          </a:p>
          <a:p>
            <a:pPr marL="178027" indent="-178027">
              <a:buFont typeface="Arial" panose="020B0604020202020204" pitchFamily="34" charset="0"/>
              <a:buChar char="•"/>
            </a:pPr>
            <a:r>
              <a:rPr lang="en-US" baseline="0" dirty="0" smtClean="0"/>
              <a:t>Students who use AT in HS are more proficient at using AT in college and Tech School</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391099B-1F10-4188-A594-498C4C46F240}" type="slidenum">
              <a:rPr lang="en-US" altLang="en-US" smtClean="0"/>
              <a:pPr>
                <a:defRPr/>
              </a:pPr>
              <a:t>9</a:t>
            </a:fld>
            <a:endParaRPr lang="en-US" altLang="en-US"/>
          </a:p>
        </p:txBody>
      </p:sp>
    </p:spTree>
    <p:extLst>
      <p:ext uri="{BB962C8B-B14F-4D97-AF65-F5344CB8AC3E}">
        <p14:creationId xmlns:p14="http://schemas.microsoft.com/office/powerpoint/2010/main" val="74899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Until recently – limited research on the factors relating to success at post-2ndary level  for SWD</a:t>
            </a:r>
          </a:p>
          <a:p>
            <a:r>
              <a:rPr lang="en-US" dirty="0" smtClean="0"/>
              <a:t>What</a:t>
            </a:r>
            <a:r>
              <a:rPr lang="en-US" baseline="0" dirty="0" smtClean="0"/>
              <a:t> research has been done tended to focus on SWHID</a:t>
            </a:r>
          </a:p>
          <a:p>
            <a:r>
              <a:rPr lang="en-US" baseline="0" dirty="0" smtClean="0"/>
              <a:t>What does appear clear is that:</a:t>
            </a:r>
          </a:p>
          <a:p>
            <a:r>
              <a:rPr lang="en-US" baseline="0" dirty="0" smtClean="0"/>
              <a:t>	lower % SWHID go to college than typical population</a:t>
            </a:r>
          </a:p>
          <a:p>
            <a:r>
              <a:rPr lang="en-US" baseline="0" dirty="0" smtClean="0"/>
              <a:t>	higher % unemployed</a:t>
            </a:r>
          </a:p>
          <a:p>
            <a:r>
              <a:rPr lang="en-US" baseline="0" dirty="0" smtClean="0"/>
              <a:t>	lower % live independently (after HS)</a:t>
            </a:r>
            <a:endParaRPr lang="en-US" dirty="0"/>
          </a:p>
        </p:txBody>
      </p:sp>
      <p:sp>
        <p:nvSpPr>
          <p:cNvPr id="4" name="Slide Number Placeholder 3"/>
          <p:cNvSpPr>
            <a:spLocks noGrp="1"/>
          </p:cNvSpPr>
          <p:nvPr>
            <p:ph type="sldNum" sz="quarter" idx="10"/>
          </p:nvPr>
        </p:nvSpPr>
        <p:spPr/>
        <p:txBody>
          <a:bodyPr/>
          <a:lstStyle/>
          <a:p>
            <a:pPr>
              <a:defRPr/>
            </a:pPr>
            <a:fld id="{E391099B-1F10-4188-A594-498C4C46F240}" type="slidenum">
              <a:rPr lang="en-US" altLang="en-US" smtClean="0"/>
              <a:pPr>
                <a:defRPr/>
              </a:pPr>
              <a:t>10</a:t>
            </a:fld>
            <a:endParaRPr lang="en-US" altLang="en-US"/>
          </a:p>
        </p:txBody>
      </p:sp>
    </p:spTree>
    <p:extLst>
      <p:ext uri="{BB962C8B-B14F-4D97-AF65-F5344CB8AC3E}">
        <p14:creationId xmlns:p14="http://schemas.microsoft.com/office/powerpoint/2010/main" val="3401367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lvl1pPr defTabSz="914400">
              <a:lnSpc>
                <a:spcPct val="100000"/>
              </a:lnSpc>
              <a:spcBef>
                <a:spcPts val="400"/>
              </a:spcBef>
              <a:defRPr sz="1200">
                <a:latin typeface="Arial"/>
                <a:ea typeface="Arial"/>
                <a:cs typeface="Arial"/>
                <a:sym typeface="Arial"/>
              </a:defRPr>
            </a:lvl1pPr>
          </a:lstStyle>
          <a:p>
            <a:r>
              <a:rPr lang="en-US" dirty="0" smtClean="0"/>
              <a:t>SO how do we define SWHID (see list)</a:t>
            </a:r>
          </a:p>
          <a:p>
            <a:r>
              <a:rPr lang="en-US" dirty="0" smtClean="0"/>
              <a:t>Also evident – these kids struggle with reading  writing &amp; sometimes math</a:t>
            </a:r>
          </a:p>
          <a:p>
            <a:r>
              <a:rPr lang="en-US" dirty="0" smtClean="0"/>
              <a:t>Also challenged</a:t>
            </a:r>
            <a:r>
              <a:rPr lang="en-US" baseline="0" dirty="0" smtClean="0"/>
              <a:t> by: </a:t>
            </a:r>
          </a:p>
          <a:p>
            <a:pPr marL="178027" indent="-178027">
              <a:buFont typeface="Arial" panose="020B0604020202020204" pitchFamily="34" charset="0"/>
              <a:buChar char="•"/>
            </a:pPr>
            <a:r>
              <a:rPr lang="en-US" baseline="0" dirty="0" smtClean="0"/>
              <a:t>note taking</a:t>
            </a:r>
          </a:p>
          <a:p>
            <a:pPr marL="178027" indent="-178027">
              <a:buFont typeface="Arial" panose="020B0604020202020204" pitchFamily="34" charset="0"/>
              <a:buChar char="•"/>
            </a:pPr>
            <a:r>
              <a:rPr lang="en-US" baseline="0" dirty="0" smtClean="0"/>
              <a:t>Executive functioning</a:t>
            </a:r>
            <a:endParaRPr lang="en-US" dirty="0" smtClean="0"/>
          </a:p>
          <a:p>
            <a:r>
              <a:rPr lang="en-US" dirty="0" smtClean="0"/>
              <a:t>Post 2ndry students become primary decision makers</a:t>
            </a:r>
          </a:p>
          <a:p>
            <a:pPr marL="178027" indent="-178027">
              <a:buFont typeface="Arial" panose="020B0604020202020204" pitchFamily="34" charset="0"/>
              <a:buChar char="•"/>
            </a:pPr>
            <a:r>
              <a:rPr lang="en-US" dirty="0" smtClean="0"/>
              <a:t>Disclosing disability</a:t>
            </a:r>
          </a:p>
          <a:p>
            <a:pPr marL="178027" indent="-178027">
              <a:buFont typeface="Arial" panose="020B0604020202020204" pitchFamily="34" charset="0"/>
              <a:buChar char="•"/>
            </a:pPr>
            <a:r>
              <a:rPr lang="en-US" dirty="0" smtClean="0"/>
              <a:t>Advocating for </a:t>
            </a:r>
            <a:r>
              <a:rPr lang="en-US" dirty="0" err="1" smtClean="0"/>
              <a:t>accomodations</a:t>
            </a:r>
            <a:endParaRPr lang="en-US" dirty="0" smtClean="0"/>
          </a:p>
          <a:p>
            <a:r>
              <a:rPr lang="en-US" dirty="0" smtClean="0"/>
              <a:t>Different environment – no IEP, 504 plan to guide </a:t>
            </a:r>
          </a:p>
          <a:p>
            <a:r>
              <a:rPr lang="en-US" dirty="0" smtClean="0"/>
              <a:t>No one to advocate for student</a:t>
            </a:r>
          </a:p>
          <a:p>
            <a:r>
              <a:rPr lang="en-US" dirty="0" smtClean="0"/>
              <a:t>College not obligated to provide </a:t>
            </a:r>
            <a:r>
              <a:rPr lang="en-US" dirty="0" err="1" smtClean="0"/>
              <a:t>accom</a:t>
            </a:r>
            <a:r>
              <a:rPr lang="en-US" dirty="0" smtClean="0"/>
              <a:t> unless student self-identifies</a:t>
            </a:r>
          </a:p>
        </p:txBody>
      </p:sp>
    </p:spTree>
    <p:extLst>
      <p:ext uri="{BB962C8B-B14F-4D97-AF65-F5344CB8AC3E}">
        <p14:creationId xmlns:p14="http://schemas.microsoft.com/office/powerpoint/2010/main" val="4003116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lvl1pPr defTabSz="914400">
              <a:lnSpc>
                <a:spcPct val="100000"/>
              </a:lnSpc>
              <a:spcBef>
                <a:spcPts val="400"/>
              </a:spcBef>
              <a:defRPr sz="1200">
                <a:latin typeface="Arial"/>
                <a:ea typeface="Arial"/>
                <a:cs typeface="Arial"/>
                <a:sym typeface="Arial"/>
              </a:defRPr>
            </a:lvl1pPr>
          </a:lstStyle>
          <a:p>
            <a:r>
              <a:rPr lang="en-US" dirty="0" smtClean="0"/>
              <a:t>Research reveals barriers with SWHID:</a:t>
            </a:r>
          </a:p>
          <a:p>
            <a:pPr marL="174708" indent="-174708">
              <a:buFont typeface="Arial" panose="020B0604020202020204" pitchFamily="34" charset="0"/>
              <a:buChar char="•"/>
            </a:pPr>
            <a:r>
              <a:rPr lang="en-US" dirty="0" smtClean="0"/>
              <a:t>Social stigma</a:t>
            </a:r>
          </a:p>
          <a:p>
            <a:pPr marL="174708" indent="-174708">
              <a:buFont typeface="Arial" panose="020B0604020202020204" pitchFamily="34" charset="0"/>
              <a:buChar char="•"/>
            </a:pPr>
            <a:r>
              <a:rPr lang="en-US" dirty="0" smtClean="0"/>
              <a:t>Sensitive about how AT looks (portability, size, appearance)</a:t>
            </a:r>
          </a:p>
          <a:p>
            <a:pPr marL="174708" indent="-174708">
              <a:buFont typeface="Arial" panose="020B0604020202020204" pitchFamily="34" charset="0"/>
              <a:buChar char="•"/>
            </a:pPr>
            <a:r>
              <a:rPr lang="en-US" dirty="0" smtClean="0"/>
              <a:t>Don’t want to be seen as different – any more than</a:t>
            </a:r>
            <a:r>
              <a:rPr lang="en-US" baseline="0" dirty="0" smtClean="0"/>
              <a:t> already seen as diff</a:t>
            </a:r>
          </a:p>
          <a:p>
            <a:r>
              <a:rPr lang="en-US" baseline="0" dirty="0" smtClean="0"/>
              <a:t>Also- school AT often not like personal AT (cool, sleek, intuitive)</a:t>
            </a:r>
          </a:p>
          <a:p>
            <a:r>
              <a:rPr lang="en-US" baseline="0" dirty="0" smtClean="0"/>
              <a:t>Also:</a:t>
            </a:r>
          </a:p>
          <a:p>
            <a:pPr marL="178027" indent="-178027">
              <a:buFont typeface="Arial" panose="020B0604020202020204" pitchFamily="34" charset="0"/>
              <a:buChar char="•"/>
            </a:pPr>
            <a:r>
              <a:rPr lang="en-US" baseline="0" dirty="0" smtClean="0"/>
              <a:t>Limited resources</a:t>
            </a:r>
          </a:p>
          <a:p>
            <a:pPr marL="178027" indent="-178027">
              <a:buFont typeface="Arial" panose="020B0604020202020204" pitchFamily="34" charset="0"/>
              <a:buChar char="•"/>
            </a:pPr>
            <a:r>
              <a:rPr lang="en-US" baseline="0" dirty="0" smtClean="0"/>
              <a:t>Lack of info/ Knowledge about of AT</a:t>
            </a:r>
            <a:endParaRPr lang="en-US" dirty="0" smtClean="0"/>
          </a:p>
        </p:txBody>
      </p:sp>
    </p:spTree>
    <p:extLst>
      <p:ext uri="{BB962C8B-B14F-4D97-AF65-F5344CB8AC3E}">
        <p14:creationId xmlns:p14="http://schemas.microsoft.com/office/powerpoint/2010/main" val="4003116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65762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B3F13C3-8E2A-40BD-BD7C-8C59F25C1A05}" type="datetimeFigureOut">
              <a:rPr lang="en-US" altLang="en-US"/>
              <a:pPr>
                <a:defRPr/>
              </a:pPr>
              <a:t>11/27/2017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76B78097-F185-41C1-AE72-9530A86544B7}" type="slidenum">
              <a:rPr lang="en-US" altLang="en-US"/>
              <a:pPr>
                <a:defRPr/>
              </a:pPr>
              <a:t>‹#›</a:t>
            </a:fld>
            <a:endParaRPr lang="en-US" altLang="en-US"/>
          </a:p>
        </p:txBody>
      </p:sp>
    </p:spTree>
    <p:extLst>
      <p:ext uri="{BB962C8B-B14F-4D97-AF65-F5344CB8AC3E}">
        <p14:creationId xmlns:p14="http://schemas.microsoft.com/office/powerpoint/2010/main" val="263024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B109E90-2506-4D42-8727-BC8299D5AAC7}" type="datetimeFigureOut">
              <a:rPr lang="en-US" altLang="en-US"/>
              <a:pPr>
                <a:defRPr/>
              </a:pPr>
              <a:t>11/27/2017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E6ED9CA0-5D3A-4DAE-B617-D01B0F519D9D}" type="slidenum">
              <a:rPr lang="en-US" altLang="en-US"/>
              <a:pPr>
                <a:defRPr/>
              </a:pPr>
              <a:t>‹#›</a:t>
            </a:fld>
            <a:endParaRPr lang="en-US" altLang="en-US"/>
          </a:p>
        </p:txBody>
      </p:sp>
    </p:spTree>
    <p:extLst>
      <p:ext uri="{BB962C8B-B14F-4D97-AF65-F5344CB8AC3E}">
        <p14:creationId xmlns:p14="http://schemas.microsoft.com/office/powerpoint/2010/main" val="1287874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8B94B12-27C6-408C-B093-4EEDDD3927C5}" type="datetimeFigureOut">
              <a:rPr lang="en-US" altLang="en-US"/>
              <a:pPr>
                <a:defRPr/>
              </a:pPr>
              <a:t>11/27/2017</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ACA580C1-42C2-4FCB-BDE2-D48264DF57CA}" type="slidenum">
              <a:rPr lang="en-US" altLang="en-US"/>
              <a:pPr>
                <a:defRPr/>
              </a:pPr>
              <a:t>‹#›</a:t>
            </a:fld>
            <a:endParaRPr lang="en-US" altLang="en-US"/>
          </a:p>
        </p:txBody>
      </p:sp>
    </p:spTree>
    <p:extLst>
      <p:ext uri="{BB962C8B-B14F-4D97-AF65-F5344CB8AC3E}">
        <p14:creationId xmlns:p14="http://schemas.microsoft.com/office/powerpoint/2010/main" val="1993440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71D786E-4EA8-417A-9A20-CF4198FCCFC7}" type="datetimeFigureOut">
              <a:rPr lang="en-US" altLang="en-US"/>
              <a:pPr>
                <a:defRPr/>
              </a:pPr>
              <a:t>11/27/2017</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AC083601-54F6-4421-B2D7-504F99B7F376}" type="slidenum">
              <a:rPr lang="en-US" altLang="en-US"/>
              <a:pPr>
                <a:defRPr/>
              </a:pPr>
              <a:t>‹#›</a:t>
            </a:fld>
            <a:endParaRPr lang="en-US" altLang="en-US"/>
          </a:p>
        </p:txBody>
      </p:sp>
    </p:spTree>
    <p:extLst>
      <p:ext uri="{BB962C8B-B14F-4D97-AF65-F5344CB8AC3E}">
        <p14:creationId xmlns:p14="http://schemas.microsoft.com/office/powerpoint/2010/main" val="1470521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E9D1F94-84D3-4D20-A336-DFA16FFAEFFA}" type="datetimeFigureOut">
              <a:rPr lang="en-US" altLang="en-US"/>
              <a:pPr>
                <a:defRPr/>
              </a:pPr>
              <a:t>11/27/2017</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p:txBody>
          <a:bodyPr/>
          <a:lstStyle>
            <a:lvl1pPr>
              <a:defRPr/>
            </a:lvl1pPr>
          </a:lstStyle>
          <a:p>
            <a:pPr>
              <a:defRPr/>
            </a:pPr>
            <a:fld id="{CCF8B508-54BC-45B3-915B-E459A400C712}" type="slidenum">
              <a:rPr lang="en-US" altLang="en-US"/>
              <a:pPr>
                <a:defRPr/>
              </a:pPr>
              <a:t>‹#›</a:t>
            </a:fld>
            <a:endParaRPr lang="en-US" altLang="en-US"/>
          </a:p>
        </p:txBody>
      </p:sp>
    </p:spTree>
    <p:extLst>
      <p:ext uri="{BB962C8B-B14F-4D97-AF65-F5344CB8AC3E}">
        <p14:creationId xmlns:p14="http://schemas.microsoft.com/office/powerpoint/2010/main" val="360425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F2E62B-664C-4381-9B7C-6ADB8BEC02BE}" type="datetimeFigureOut">
              <a:rPr lang="en-US" altLang="en-US"/>
              <a:pPr>
                <a:defRPr/>
              </a:pPr>
              <a:t>11/27/2017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274E84E2-5461-48C5-966E-A2607F769415}" type="slidenum">
              <a:rPr lang="en-US" altLang="en-US"/>
              <a:pPr>
                <a:defRPr/>
              </a:pPr>
              <a:t>‹#›</a:t>
            </a:fld>
            <a:endParaRPr lang="en-US" altLang="en-US"/>
          </a:p>
        </p:txBody>
      </p:sp>
    </p:spTree>
    <p:extLst>
      <p:ext uri="{BB962C8B-B14F-4D97-AF65-F5344CB8AC3E}">
        <p14:creationId xmlns:p14="http://schemas.microsoft.com/office/powerpoint/2010/main" val="488163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D7D986-5126-4E51-AA9E-30C087D0B5B1}" type="datetimeFigureOut">
              <a:rPr lang="en-US" altLang="en-US"/>
              <a:pPr>
                <a:defRPr/>
              </a:pPr>
              <a:t>11/27/2017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777126AF-85F6-4297-AFF6-EDD993E9358C}" type="slidenum">
              <a:rPr lang="en-US" altLang="en-US"/>
              <a:pPr>
                <a:defRPr/>
              </a:pPr>
              <a:t>‹#›</a:t>
            </a:fld>
            <a:endParaRPr lang="en-US" altLang="en-US"/>
          </a:p>
        </p:txBody>
      </p:sp>
    </p:spTree>
    <p:extLst>
      <p:ext uri="{BB962C8B-B14F-4D97-AF65-F5344CB8AC3E}">
        <p14:creationId xmlns:p14="http://schemas.microsoft.com/office/powerpoint/2010/main" val="330604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8B12CD-1659-4706-89E5-17796D60D680}" type="datetimeFigureOut">
              <a:rPr lang="en-US" altLang="en-US"/>
              <a:pPr>
                <a:defRPr/>
              </a:pPr>
              <a:t>11/27/2017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CB1BD340-658B-4544-882C-0DE0E8691064}" type="slidenum">
              <a:rPr lang="en-US" altLang="en-US"/>
              <a:pPr>
                <a:defRPr/>
              </a:pPr>
              <a:t>‹#›</a:t>
            </a:fld>
            <a:endParaRPr lang="en-US" altLang="en-US"/>
          </a:p>
        </p:txBody>
      </p:sp>
    </p:spTree>
    <p:extLst>
      <p:ext uri="{BB962C8B-B14F-4D97-AF65-F5344CB8AC3E}">
        <p14:creationId xmlns:p14="http://schemas.microsoft.com/office/powerpoint/2010/main" val="19401339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6DE9EC-6DB5-42AC-8FC6-82FD6D53EAEC}" type="datetimeFigureOut">
              <a:rPr lang="en-US" altLang="en-US"/>
              <a:pPr>
                <a:defRPr/>
              </a:pPr>
              <a:t>11/27/2017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B87D7FCA-BF4A-487C-8471-BD1128DD2A14}" type="slidenum">
              <a:rPr lang="en-US" altLang="en-US"/>
              <a:pPr>
                <a:defRPr/>
              </a:pPr>
              <a:t>‹#›</a:t>
            </a:fld>
            <a:endParaRPr lang="en-US" altLang="en-US"/>
          </a:p>
        </p:txBody>
      </p:sp>
    </p:spTree>
    <p:extLst>
      <p:ext uri="{BB962C8B-B14F-4D97-AF65-F5344CB8AC3E}">
        <p14:creationId xmlns:p14="http://schemas.microsoft.com/office/powerpoint/2010/main" val="6705355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204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4600"/>
            <a:ext cx="7772400" cy="1470025"/>
          </a:xfrm>
          <a:prstGeom prst="rect">
            <a:avLst/>
          </a:prstGeom>
        </p:spPr>
        <p:txBody>
          <a:bodyPr/>
          <a:lstStyle>
            <a:lvl1pPr>
              <a:defRPr sz="4000">
                <a:latin typeface="Arial" panose="020B0604020202020204" pitchFamily="34" charset="0"/>
                <a:cs typeface="Arial" panose="020B0604020202020204"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C9F77CA1-AA8E-4DCE-A8BB-A731710EB99F}" type="datetimeFigureOut">
              <a:rPr lang="en-US" altLang="en-US"/>
              <a:pPr>
                <a:defRPr/>
              </a:pPr>
              <a:t>11/27/2017</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94C15302-3D6A-4081-951F-7C74BE7C6188}" type="slidenum">
              <a:rPr lang="en-US" altLang="en-US"/>
              <a:pPr>
                <a:defRPr/>
              </a:pPr>
              <a:t>‹#›</a:t>
            </a:fld>
            <a:endParaRPr lang="en-US" altLang="en-US"/>
          </a:p>
        </p:txBody>
      </p:sp>
    </p:spTree>
    <p:extLst>
      <p:ext uri="{BB962C8B-B14F-4D97-AF65-F5344CB8AC3E}">
        <p14:creationId xmlns:p14="http://schemas.microsoft.com/office/powerpoint/2010/main" val="3442707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lvl1pPr>
              <a:defRPr sz="4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00" y="5867400"/>
            <a:ext cx="990600" cy="990600"/>
          </a:xfrm>
          <a:prstGeom prst="rect">
            <a:avLst/>
          </a:prstGeom>
        </p:spPr>
      </p:pic>
    </p:spTree>
    <p:extLst>
      <p:ext uri="{BB962C8B-B14F-4D97-AF65-F5344CB8AC3E}">
        <p14:creationId xmlns:p14="http://schemas.microsoft.com/office/powerpoint/2010/main" val="5242759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6343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4210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0602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wo Content">
    <p:spTree>
      <p:nvGrpSpPr>
        <p:cNvPr id="1" name=""/>
        <p:cNvGrpSpPr/>
        <p:nvPr/>
      </p:nvGrpSpPr>
      <p:grpSpPr>
        <a:xfrm>
          <a:off x="0" y="0"/>
          <a:ext cx="0" cy="0"/>
          <a:chOff x="0" y="0"/>
          <a:chExt cx="0" cy="0"/>
        </a:xfrm>
      </p:grpSpPr>
      <p:sp>
        <p:nvSpPr>
          <p:cNvPr id="203" name="Shape 203"/>
          <p:cNvSpPr/>
          <p:nvPr/>
        </p:nvSpPr>
        <p:spPr>
          <a:xfrm>
            <a:off x="0" y="6781799"/>
            <a:ext cx="9144000" cy="137162"/>
          </a:xfrm>
          <a:prstGeom prst="rect">
            <a:avLst/>
          </a:prstGeom>
          <a:solidFill>
            <a:srgbClr val="EFA520"/>
          </a:solidFill>
          <a:ln w="12700">
            <a:miter lim="400000"/>
          </a:ln>
        </p:spPr>
        <p:txBody>
          <a:bodyPr lIns="45719" rIns="45719" anchor="ctr"/>
          <a:lstStyle/>
          <a:p>
            <a:pPr algn="ctr">
              <a:defRPr>
                <a:solidFill>
                  <a:srgbClr val="FFFFFF"/>
                </a:solidFill>
              </a:defRPr>
            </a:pPr>
            <a:endParaRPr/>
          </a:p>
        </p:txBody>
      </p:sp>
      <p:pic>
        <p:nvPicPr>
          <p:cNvPr id="204" name="image2.jpg" descr="AMAC.Updated.InteriorAMAC.PPT2.jpg"/>
          <p:cNvPicPr>
            <a:picLocks noChangeAspect="1"/>
          </p:cNvPicPr>
          <p:nvPr/>
        </p:nvPicPr>
        <p:blipFill>
          <a:blip r:embed="rId2">
            <a:extLst/>
          </a:blip>
          <a:stretch>
            <a:fillRect/>
          </a:stretch>
        </p:blipFill>
        <p:spPr>
          <a:xfrm>
            <a:off x="15" y="30"/>
            <a:ext cx="9145387" cy="1645921"/>
          </a:xfrm>
          <a:prstGeom prst="rect">
            <a:avLst/>
          </a:prstGeom>
          <a:ln w="12700">
            <a:miter lim="400000"/>
          </a:ln>
        </p:spPr>
      </p:pic>
      <p:sp>
        <p:nvSpPr>
          <p:cNvPr id="205" name="Shape 205"/>
          <p:cNvSpPr>
            <a:spLocks noGrp="1"/>
          </p:cNvSpPr>
          <p:nvPr>
            <p:ph type="title"/>
          </p:nvPr>
        </p:nvSpPr>
        <p:spPr>
          <a:xfrm>
            <a:off x="457200" y="274668"/>
            <a:ext cx="8229600" cy="944563"/>
          </a:xfrm>
          <a:prstGeom prst="rect">
            <a:avLst/>
          </a:prstGeom>
          <a:extLst>
            <a:ext uri="{C572A759-6A51-4108-AA02-DFA0A04FC94B}">
              <ma14:wrappingTextBoxFlag xmlns:ma14="http://schemas.microsoft.com/office/mac/drawingml/2011/main" xmlns="" val="1"/>
            </a:ext>
          </a:extLst>
        </p:spPr>
        <p:txBody>
          <a:bodyPr anchor="t">
            <a:normAutofit/>
          </a:bodyPr>
          <a:lstStyle>
            <a:lvl1pPr>
              <a:defRPr>
                <a:solidFill>
                  <a:srgbClr val="FFFFFF"/>
                </a:solidFill>
              </a:defRPr>
            </a:lvl1pPr>
          </a:lstStyle>
          <a:p>
            <a:r>
              <a:t>Click to edit Master title style</a:t>
            </a:r>
          </a:p>
        </p:txBody>
      </p:sp>
      <p:sp>
        <p:nvSpPr>
          <p:cNvPr id="206" name="Shape 206"/>
          <p:cNvSpPr>
            <a:spLocks noGrp="1"/>
          </p:cNvSpPr>
          <p:nvPr>
            <p:ph type="body" sz="half" idx="1"/>
          </p:nvPr>
        </p:nvSpPr>
        <p:spPr>
          <a:xfrm>
            <a:off x="457200" y="1600206"/>
            <a:ext cx="4038600" cy="4525963"/>
          </a:xfrm>
          <a:prstGeom prst="rect">
            <a:avLst/>
          </a:prstGeom>
          <a:extLst>
            <a:ext uri="{C572A759-6A51-4108-AA02-DFA0A04FC94B}">
              <ma14:wrappingTextBoxFlag xmlns:ma14="http://schemas.microsoft.com/office/mac/drawingml/2011/main" xmlns="" val="1"/>
            </a:ext>
          </a:extLst>
        </p:spPr>
        <p:txBody>
          <a:bodyPr>
            <a:normAutofit/>
          </a:bodyPr>
          <a:lstStyle>
            <a:lvl1pPr>
              <a:spcBef>
                <a:spcPts val="600"/>
              </a:spcBef>
              <a:buSzPct val="100000"/>
              <a:buFont typeface="Arial"/>
              <a:buChar char="•"/>
              <a:defRPr sz="2800"/>
            </a:lvl1pPr>
            <a:lvl2pPr marL="790575" indent="-333375">
              <a:spcBef>
                <a:spcPts val="600"/>
              </a:spcBef>
              <a:buFont typeface="Arial"/>
              <a:defRPr sz="2800"/>
            </a:lvl2pPr>
            <a:lvl3pPr marL="1234439" indent="-320039">
              <a:spcBef>
                <a:spcPts val="600"/>
              </a:spcBef>
              <a:buFont typeface="Arial"/>
              <a:defRPr sz="2800"/>
            </a:lvl3pPr>
            <a:lvl4pPr marL="1727200" indent="-355600">
              <a:spcBef>
                <a:spcPts val="600"/>
              </a:spcBef>
              <a:buFont typeface="Arial"/>
              <a:defRPr sz="2800"/>
            </a:lvl4pPr>
            <a:lvl5pPr marL="2184400" indent="-355600">
              <a:spcBef>
                <a:spcPts val="600"/>
              </a:spcBef>
              <a:buFont typeface="Arial"/>
              <a:defRPr sz="2800"/>
            </a:lvl5pPr>
          </a:lstStyle>
          <a:p>
            <a:r>
              <a:t>Click to edit Master text styles</a:t>
            </a:r>
          </a:p>
          <a:p>
            <a:pPr lvl="1"/>
            <a:r>
              <a:t>Second level</a:t>
            </a:r>
          </a:p>
          <a:p>
            <a:pPr lvl="2"/>
            <a:r>
              <a:t>Third level</a:t>
            </a:r>
          </a:p>
          <a:p>
            <a:pPr lvl="3"/>
            <a:r>
              <a:t>Fourth level</a:t>
            </a:r>
          </a:p>
          <a:p>
            <a:pPr lvl="4"/>
            <a:r>
              <a:t>Fifth level</a:t>
            </a:r>
          </a:p>
        </p:txBody>
      </p:sp>
      <p:pic>
        <p:nvPicPr>
          <p:cNvPr id="207" name="image3.jpg"/>
          <p:cNvPicPr>
            <a:picLocks noChangeAspect="1"/>
          </p:cNvPicPr>
          <p:nvPr/>
        </p:nvPicPr>
        <p:blipFill>
          <a:blip r:embed="rId3">
            <a:extLst/>
          </a:blip>
          <a:stretch>
            <a:fillRect/>
          </a:stretch>
        </p:blipFill>
        <p:spPr>
          <a:xfrm>
            <a:off x="8029380" y="5862033"/>
            <a:ext cx="966217" cy="995997"/>
          </a:xfrm>
          <a:prstGeom prst="rect">
            <a:avLst/>
          </a:prstGeom>
          <a:ln w="12700">
            <a:miter lim="400000"/>
          </a:ln>
        </p:spPr>
      </p:pic>
      <p:sp>
        <p:nvSpPr>
          <p:cNvPr id="208" name="Shape 20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90500066"/>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3724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F20C481-03D4-4FA2-873B-9E268C9425D6}" type="datetimeFigureOut">
              <a:rPr lang="en-US" altLang="en-US"/>
              <a:pPr>
                <a:defRPr/>
              </a:pPr>
              <a:t>11/27/2017</a:t>
            </a:fld>
            <a:endParaRPr lang="en-US" alt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lt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7AA87058-E09E-49BA-8069-46B6972EDFB1}" type="slidenum">
              <a:rPr lang="en-US" altLang="en-US"/>
              <a:pPr>
                <a:defRPr/>
              </a:pPr>
              <a:t>‹#›</a:t>
            </a:fld>
            <a:endParaRPr lang="en-US" altLang="en-US"/>
          </a:p>
        </p:txBody>
      </p:sp>
    </p:spTree>
    <p:extLst>
      <p:ext uri="{BB962C8B-B14F-4D97-AF65-F5344CB8AC3E}">
        <p14:creationId xmlns:p14="http://schemas.microsoft.com/office/powerpoint/2010/main" val="265911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42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C6212507-2F0C-422C-A985-C478019A8904}" type="datetimeFigureOut">
              <a:rPr lang="en-US" altLang="en-US"/>
              <a:pPr>
                <a:defRPr/>
              </a:pPr>
              <a:t>11/27/2017</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890CC94D-03E7-43F5-839C-87FF830676D0}" type="slidenum">
              <a:rPr lang="en-US" altLang="en-US"/>
              <a:pPr>
                <a:defRPr/>
              </a:pPr>
              <a:t>‹#›</a:t>
            </a:fld>
            <a:endParaRPr lang="en-US" altLang="en-US"/>
          </a:p>
        </p:txBody>
      </p:sp>
    </p:spTree>
    <p:extLst>
      <p:ext uri="{BB962C8B-B14F-4D97-AF65-F5344CB8AC3E}">
        <p14:creationId xmlns:p14="http://schemas.microsoft.com/office/powerpoint/2010/main" val="82180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prstGeom prst="rect">
            <a:avLst/>
          </a:prstGeom>
        </p:spPr>
        <p:txBody>
          <a:bodyPr/>
          <a:lstStyle>
            <a:lvl1pPr>
              <a:defRPr sz="400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6200" y="5867400"/>
            <a:ext cx="990600" cy="990600"/>
          </a:xfrm>
          <a:prstGeom prst="rect">
            <a:avLst/>
          </a:prstGeom>
        </p:spPr>
      </p:pic>
    </p:spTree>
    <p:extLst>
      <p:ext uri="{BB962C8B-B14F-4D97-AF65-F5344CB8AC3E}">
        <p14:creationId xmlns:p14="http://schemas.microsoft.com/office/powerpoint/2010/main" val="2754221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419600" y="2667000"/>
            <a:ext cx="4114800" cy="3429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11"/>
          </p:nvPr>
        </p:nvSpPr>
        <p:spPr>
          <a:xfrm>
            <a:off x="1524000" y="838200"/>
            <a:ext cx="6553200" cy="9906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1782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D9AEBEB-C755-4931-A15F-380E15AEA3FC}" type="datetimeFigureOut">
              <a:rPr lang="en-US" altLang="en-US"/>
              <a:pPr>
                <a:defRPr/>
              </a:pPr>
              <a:t>11/27/2017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2127E240-50CD-4859-BA7F-91653285E7BD}" type="slidenum">
              <a:rPr lang="en-US" altLang="en-US"/>
              <a:pPr>
                <a:defRPr/>
              </a:pPr>
              <a:t>‹#›</a:t>
            </a:fld>
            <a:endParaRPr lang="en-US" altLang="en-US"/>
          </a:p>
        </p:txBody>
      </p:sp>
    </p:spTree>
    <p:extLst>
      <p:ext uri="{BB962C8B-B14F-4D97-AF65-F5344CB8AC3E}">
        <p14:creationId xmlns:p14="http://schemas.microsoft.com/office/powerpoint/2010/main" val="3495842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FB6D14-1479-4A67-A9AB-E5918D4C6CA9}" type="datetimeFigureOut">
              <a:rPr lang="en-US" altLang="en-US"/>
              <a:pPr>
                <a:defRPr/>
              </a:pPr>
              <a:t>11/27/2017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F040478D-246A-4EA8-AD84-F2715A099DF9}" type="slidenum">
              <a:rPr lang="en-US" altLang="en-US"/>
              <a:pPr>
                <a:defRPr/>
              </a:pPr>
              <a:t>‹#›</a:t>
            </a:fld>
            <a:endParaRPr lang="en-US" altLang="en-US"/>
          </a:p>
        </p:txBody>
      </p:sp>
    </p:spTree>
    <p:extLst>
      <p:ext uri="{BB962C8B-B14F-4D97-AF65-F5344CB8AC3E}">
        <p14:creationId xmlns:p14="http://schemas.microsoft.com/office/powerpoint/2010/main" val="3513234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21.xml"/><Relationship Id="rId7" Type="http://schemas.openxmlformats.org/officeDocument/2006/relationships/theme" Target="../theme/theme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descr="AMAC PPT Cover Final.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0" y="7938"/>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2" r:id="rId1"/>
    <p:sldLayoutId id="2147483942" r:id="rId2"/>
    <p:sldLayoutId id="2147483943" r:id="rId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781800"/>
            <a:ext cx="9144000" cy="136525"/>
          </a:xfrm>
          <a:prstGeom prst="rect">
            <a:avLst/>
          </a:prstGeom>
          <a:solidFill>
            <a:srgbClr val="EFA520"/>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en-US" altLang="en-US" smtClean="0">
              <a:solidFill>
                <a:srgbClr val="FFFFFF"/>
              </a:solidFill>
            </a:endParaRPr>
          </a:p>
        </p:txBody>
      </p:sp>
      <p:pic>
        <p:nvPicPr>
          <p:cNvPr id="2051" name="Picture 4" descr="AMAC.Updated.InteriorAMAC.PPT2.jpg"/>
          <p:cNvPicPr>
            <a:picLocks/>
          </p:cNvPicPr>
          <p:nvPr/>
        </p:nvPicPr>
        <p:blipFill>
          <a:blip r:embed="rId5">
            <a:extLst>
              <a:ext uri="{28A0092B-C50C-407E-A947-70E740481C1C}">
                <a14:useLocalDpi xmlns:a14="http://schemas.microsoft.com/office/drawing/2010/main"/>
              </a:ext>
            </a:extLst>
          </a:blip>
          <a:srcRect/>
          <a:stretch>
            <a:fillRect/>
          </a:stretch>
        </p:blipFill>
        <p:spPr bwMode="auto">
          <a:xfrm>
            <a:off x="0" y="0"/>
            <a:ext cx="9145588"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3" r:id="rId1"/>
    <p:sldLayoutId id="2147483944" r:id="rId2"/>
    <p:sldLayoutId id="2147483945" r:id="rId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6" descr="AMAC.PPT.Divider_Pg.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6200" y="0"/>
            <a:ext cx="9305925"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4" r:id="rId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E2DCAD38-5B3E-4734-84B2-48E6B31A4EEE}" type="datetimeFigureOut">
              <a:rPr lang="en-US" altLang="en-US"/>
              <a:pPr>
                <a:defRPr/>
              </a:pPr>
              <a:t>11/27/2017</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44CBE6AF-EE43-492F-8A35-47552517C5F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781800"/>
            <a:ext cx="9144000" cy="136525"/>
          </a:xfrm>
          <a:prstGeom prst="rect">
            <a:avLst/>
          </a:prstGeom>
          <a:solidFill>
            <a:srgbClr val="EFA520"/>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defRPr/>
            </a:pPr>
            <a:endParaRPr lang="en-US" altLang="en-US" smtClean="0">
              <a:solidFill>
                <a:srgbClr val="FFFFFF"/>
              </a:solidFill>
            </a:endParaRPr>
          </a:p>
        </p:txBody>
      </p:sp>
      <p:pic>
        <p:nvPicPr>
          <p:cNvPr id="5123" name="Picture 4" descr="AMAC.Updated.InteriorAMAC.PPT2.jpg"/>
          <p:cNvPicPr>
            <a:picLocks/>
          </p:cNvPicPr>
          <p:nvPr/>
        </p:nvPicPr>
        <p:blipFill>
          <a:blip r:embed="rId8">
            <a:extLst>
              <a:ext uri="{28A0092B-C50C-407E-A947-70E740481C1C}">
                <a14:useLocalDpi xmlns:a14="http://schemas.microsoft.com/office/drawing/2010/main"/>
              </a:ext>
            </a:extLst>
          </a:blip>
          <a:srcRect/>
          <a:stretch>
            <a:fillRect/>
          </a:stretch>
        </p:blipFill>
        <p:spPr bwMode="auto">
          <a:xfrm>
            <a:off x="0" y="0"/>
            <a:ext cx="9145588"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6" r:id="rId1"/>
    <p:sldLayoutId id="2147483946" r:id="rId2"/>
    <p:sldLayoutId id="2147483937" r:id="rId3"/>
    <p:sldLayoutId id="2147483938" r:id="rId4"/>
    <p:sldLayoutId id="2147483940" r:id="rId5"/>
    <p:sldLayoutId id="2147483950"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6" descr="AMAC.PPT.Divider_Pg.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6200" y="0"/>
            <a:ext cx="9305925"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41" r:id="rId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mailto:bsatt@uga.edu" TargetMode="External"/><Relationship Id="rId7" Type="http://schemas.openxmlformats.org/officeDocument/2006/relationships/image" Target="../media/image11.jpg"/><Relationship Id="rId2" Type="http://schemas.openxmlformats.org/officeDocument/2006/relationships/hyperlink" Target="mailto:Ben@gatfl.org" TargetMode="External"/><Relationship Id="rId1" Type="http://schemas.openxmlformats.org/officeDocument/2006/relationships/slideLayout" Target="../slideLayouts/slideLayout2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mailto:Ben@center4ATexcellence.com"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hyperlink" Target="mailto:ben@center4atexcellence.com" TargetMode="External"/><Relationship Id="rId2" Type="http://schemas.openxmlformats.org/officeDocument/2006/relationships/notesSlide" Target="../notesSlides/notesSlide32.xml"/><Relationship Id="rId1" Type="http://schemas.openxmlformats.org/officeDocument/2006/relationships/slideLayout" Target="../slideLayouts/slideLayout20.xml"/><Relationship Id="rId5" Type="http://schemas.openxmlformats.org/officeDocument/2006/relationships/image" Target="../media/image16.jpg"/><Relationship Id="rId4" Type="http://schemas.openxmlformats.org/officeDocument/2006/relationships/hyperlink" Target="mailto:ben@gatfl.org"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743200"/>
            <a:ext cx="8534400" cy="1165225"/>
          </a:xfrm>
        </p:spPr>
        <p:txBody>
          <a:bodyPr/>
          <a:lstStyle/>
          <a:p>
            <a:pPr>
              <a:lnSpc>
                <a:spcPct val="150000"/>
              </a:lnSpc>
            </a:pPr>
            <a:r>
              <a:rPr lang="en-US" sz="3200" b="1" dirty="0"/>
              <a:t>Lessons of Research: AT and Transition</a:t>
            </a:r>
            <a:endParaRPr lang="en-US" dirty="0"/>
          </a:p>
        </p:txBody>
      </p:sp>
      <p:sp>
        <p:nvSpPr>
          <p:cNvPr id="3" name="Subtitle 2"/>
          <p:cNvSpPr>
            <a:spLocks noGrp="1"/>
          </p:cNvSpPr>
          <p:nvPr>
            <p:ph type="subTitle" idx="1"/>
          </p:nvPr>
        </p:nvSpPr>
        <p:spPr>
          <a:xfrm>
            <a:off x="838200" y="4038600"/>
            <a:ext cx="7696200" cy="1600200"/>
          </a:xfrm>
        </p:spPr>
        <p:txBody>
          <a:bodyPr/>
          <a:lstStyle/>
          <a:p>
            <a:r>
              <a:rPr lang="en-US" sz="2400" b="1" dirty="0">
                <a:solidFill>
                  <a:schemeClr val="accent1">
                    <a:lumMod val="75000"/>
                  </a:schemeClr>
                </a:solidFill>
              </a:rPr>
              <a:t>Ben Satterfield, Ed.D</a:t>
            </a:r>
            <a:r>
              <a:rPr lang="en-US" sz="2400" b="1" dirty="0" smtClean="0">
                <a:solidFill>
                  <a:schemeClr val="accent1">
                    <a:lumMod val="75000"/>
                  </a:schemeClr>
                </a:solidFill>
              </a:rPr>
              <a:t>., Tools for Life </a:t>
            </a:r>
            <a:r>
              <a:rPr lang="en-US" sz="2400" b="1" dirty="0" smtClean="0">
                <a:solidFill>
                  <a:schemeClr val="accent1">
                    <a:lumMod val="75000"/>
                  </a:schemeClr>
                </a:solidFill>
              </a:rPr>
              <a:t>&amp; </a:t>
            </a:r>
          </a:p>
          <a:p>
            <a:r>
              <a:rPr lang="en-US" sz="2400" b="1" dirty="0" smtClean="0">
                <a:solidFill>
                  <a:schemeClr val="accent1">
                    <a:lumMod val="75000"/>
                  </a:schemeClr>
                </a:solidFill>
              </a:rPr>
              <a:t>AMAC </a:t>
            </a:r>
            <a:r>
              <a:rPr lang="en-US" sz="2400" b="1" dirty="0" smtClean="0">
                <a:solidFill>
                  <a:schemeClr val="accent1">
                    <a:lumMod val="75000"/>
                  </a:schemeClr>
                </a:solidFill>
              </a:rPr>
              <a:t>Accessibility Solutions and Research Center</a:t>
            </a:r>
          </a:p>
          <a:p>
            <a:r>
              <a:rPr lang="en-US" sz="2400" b="1" dirty="0" smtClean="0">
                <a:solidFill>
                  <a:schemeClr val="accent1">
                    <a:lumMod val="75000"/>
                  </a:schemeClr>
                </a:solidFill>
              </a:rPr>
              <a:t>At Georgia Tech</a:t>
            </a:r>
          </a:p>
        </p:txBody>
      </p:sp>
      <p:pic>
        <p:nvPicPr>
          <p:cNvPr id="4" name="Picture 3" descr="Tools For Life  log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76600" y="533400"/>
            <a:ext cx="1981200" cy="1981200"/>
          </a:xfrm>
          <a:prstGeom prst="rect">
            <a:avLst/>
          </a:prstGeom>
        </p:spPr>
      </p:pic>
      <p:pic>
        <p:nvPicPr>
          <p:cNvPr id="5" name="Picture 4" descr="Logo for the Center for Assistive Technology excellenc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762000"/>
            <a:ext cx="2505076" cy="1239881"/>
          </a:xfrm>
          <a:prstGeom prst="rect">
            <a:avLst/>
          </a:prstGeom>
        </p:spPr>
      </p:pic>
    </p:spTree>
    <p:extLst>
      <p:ext uri="{BB962C8B-B14F-4D97-AF65-F5344CB8AC3E}">
        <p14:creationId xmlns:p14="http://schemas.microsoft.com/office/powerpoint/2010/main" val="35601734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381000" y="29570"/>
            <a:ext cx="8229600" cy="99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b="1" dirty="0"/>
              <a:t>What do we know about AT and </a:t>
            </a:r>
            <a:br>
              <a:rPr lang="en-US" sz="3200" b="1" dirty="0"/>
            </a:br>
            <a:r>
              <a:rPr lang="en-US" sz="3200" b="1" dirty="0"/>
              <a:t>Students with Disabilities</a:t>
            </a:r>
            <a:r>
              <a:rPr lang="en-US" b="1" dirty="0"/>
              <a:t>? </a:t>
            </a:r>
            <a:r>
              <a:rPr lang="en-US" sz="2000" b="1" dirty="0" smtClean="0"/>
              <a:t>(3)</a:t>
            </a:r>
            <a:endParaRPr lang="en-US" sz="2000" b="1" dirty="0"/>
          </a:p>
        </p:txBody>
      </p:sp>
      <p:sp>
        <p:nvSpPr>
          <p:cNvPr id="3" name="Content Placeholder 2"/>
          <p:cNvSpPr>
            <a:spLocks noGrp="1"/>
          </p:cNvSpPr>
          <p:nvPr>
            <p:ph idx="1"/>
          </p:nvPr>
        </p:nvSpPr>
        <p:spPr>
          <a:xfrm>
            <a:off x="762000" y="1295400"/>
            <a:ext cx="8077200" cy="5334000"/>
          </a:xfrm>
        </p:spPr>
        <p:txBody>
          <a:bodyPr anchor="ctr">
            <a:normAutofit/>
          </a:bodyPr>
          <a:lstStyle/>
          <a:p>
            <a:pPr marL="285750" indent="-285750"/>
            <a:r>
              <a:rPr lang="en-US" sz="2400" dirty="0"/>
              <a:t>There is limited research on AT and high incidence disabilities with regard to secondary and post-secondary educations (</a:t>
            </a:r>
            <a:r>
              <a:rPr lang="en-US" sz="2400" dirty="0" err="1"/>
              <a:t>Alper</a:t>
            </a:r>
            <a:r>
              <a:rPr lang="en-US" sz="2400" dirty="0"/>
              <a:t> &amp; </a:t>
            </a:r>
            <a:r>
              <a:rPr lang="en-US" sz="2400" dirty="0" err="1"/>
              <a:t>Raharinirina</a:t>
            </a:r>
            <a:r>
              <a:rPr lang="en-US" sz="2400" dirty="0"/>
              <a:t>, 2006) </a:t>
            </a:r>
          </a:p>
          <a:p>
            <a:pPr marL="285750" indent="-285750"/>
            <a:r>
              <a:rPr lang="en-US" sz="2400" dirty="0"/>
              <a:t>Lack of attention by researchers is curious in light of documented post school outcomes for  students with high incidence disabilities (SWHID):</a:t>
            </a:r>
          </a:p>
          <a:p>
            <a:pPr lvl="1">
              <a:buFont typeface="Arial" panose="020B0604020202020204" pitchFamily="34" charset="0"/>
              <a:buChar char="•"/>
            </a:pPr>
            <a:r>
              <a:rPr lang="en-US" sz="2400" dirty="0"/>
              <a:t>Low participation in postsecondary education (Garza, 2005)</a:t>
            </a:r>
          </a:p>
          <a:p>
            <a:pPr lvl="1">
              <a:buFont typeface="Arial" panose="020B0604020202020204" pitchFamily="34" charset="0"/>
              <a:buChar char="•"/>
            </a:pPr>
            <a:r>
              <a:rPr lang="en-US" sz="2400" dirty="0"/>
              <a:t>High rates of unemployment (Curtis, </a:t>
            </a:r>
            <a:r>
              <a:rPr lang="en-US" sz="2400" dirty="0" err="1"/>
              <a:t>Rabren</a:t>
            </a:r>
            <a:r>
              <a:rPr lang="en-US" sz="2400" dirty="0"/>
              <a:t> &amp; Reilly, 2009)</a:t>
            </a:r>
          </a:p>
          <a:p>
            <a:pPr lvl="1">
              <a:buFont typeface="Arial" panose="020B0604020202020204" pitchFamily="34" charset="0"/>
              <a:buChar char="•"/>
            </a:pPr>
            <a:r>
              <a:rPr lang="en-US" sz="2400" dirty="0"/>
              <a:t>Lower rates of independent living (Wagner, et.al., 2005)</a:t>
            </a:r>
          </a:p>
        </p:txBody>
      </p:sp>
    </p:spTree>
    <p:extLst>
      <p:ext uri="{BB962C8B-B14F-4D97-AF65-F5344CB8AC3E}">
        <p14:creationId xmlns:p14="http://schemas.microsoft.com/office/powerpoint/2010/main" val="284907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title"/>
          </p:nvPr>
        </p:nvSpPr>
        <p:spPr>
          <a:xfrm>
            <a:off x="457200" y="160734"/>
            <a:ext cx="8229601" cy="792163"/>
          </a:xfrm>
        </p:spPr>
        <p:txBody>
          <a:bodyPr>
            <a:noAutofit/>
          </a:bodyPr>
          <a:lstStyle/>
          <a:p>
            <a:r>
              <a:rPr lang="en-US" sz="3200" b="1" dirty="0"/>
              <a:t>Assistive Technology and </a:t>
            </a:r>
            <a:br>
              <a:rPr lang="en-US" sz="3200" b="1" dirty="0"/>
            </a:br>
            <a:r>
              <a:rPr lang="en-US" sz="3200" b="1" dirty="0"/>
              <a:t>Students with High-Incidence </a:t>
            </a:r>
            <a:r>
              <a:rPr lang="en-US" sz="3600" b="1" dirty="0"/>
              <a:t>Disabilities</a:t>
            </a:r>
          </a:p>
        </p:txBody>
      </p:sp>
      <p:sp>
        <p:nvSpPr>
          <p:cNvPr id="193" name="Shape 193"/>
          <p:cNvSpPr>
            <a:spLocks noGrp="1"/>
          </p:cNvSpPr>
          <p:nvPr>
            <p:ph type="body" idx="1"/>
          </p:nvPr>
        </p:nvSpPr>
        <p:spPr/>
        <p:txBody>
          <a:bodyPr>
            <a:normAutofit/>
          </a:bodyPr>
          <a:lstStyle/>
          <a:p>
            <a:r>
              <a:rPr lang="en-US" sz="2400" dirty="0"/>
              <a:t>High-incidence disabilities include:</a:t>
            </a:r>
          </a:p>
          <a:p>
            <a:pPr marL="685800" lvl="1">
              <a:buFont typeface="Arial" panose="020B0604020202020204" pitchFamily="34" charset="0"/>
              <a:buChar char="•"/>
            </a:pPr>
            <a:r>
              <a:rPr lang="en-US" sz="2400" dirty="0"/>
              <a:t>learning disabilities,</a:t>
            </a:r>
          </a:p>
          <a:p>
            <a:pPr marL="685800" lvl="1">
              <a:buFont typeface="Arial" panose="020B0604020202020204" pitchFamily="34" charset="0"/>
              <a:buChar char="•"/>
            </a:pPr>
            <a:r>
              <a:rPr lang="en-US" sz="2400" dirty="0"/>
              <a:t>emotional-behavior disorders, </a:t>
            </a:r>
          </a:p>
          <a:p>
            <a:pPr marL="685800" lvl="1">
              <a:buFont typeface="Arial" panose="020B0604020202020204" pitchFamily="34" charset="0"/>
              <a:buChar char="•"/>
            </a:pPr>
            <a:r>
              <a:rPr lang="en-US" sz="2400" dirty="0"/>
              <a:t>mild intellectual disabilities, and </a:t>
            </a:r>
          </a:p>
          <a:p>
            <a:pPr marL="685800" lvl="1">
              <a:buFont typeface="Arial" panose="020B0604020202020204" pitchFamily="34" charset="0"/>
              <a:buChar char="•"/>
            </a:pPr>
            <a:r>
              <a:rPr lang="en-US" sz="2400" dirty="0"/>
              <a:t>attention deficit/hyperactivity disorder)</a:t>
            </a:r>
          </a:p>
          <a:p>
            <a:pPr marL="685800" lvl="1">
              <a:buFont typeface="Arial" panose="020B0604020202020204" pitchFamily="34" charset="0"/>
              <a:buChar char="•"/>
            </a:pPr>
            <a:r>
              <a:rPr lang="en-US" sz="2400" dirty="0"/>
              <a:t>Sometimes high functioning autism</a:t>
            </a:r>
          </a:p>
          <a:p>
            <a:pPr lvl="1"/>
            <a:r>
              <a:rPr lang="en-US" sz="2400" dirty="0"/>
              <a:t>(Murray &amp; </a:t>
            </a:r>
            <a:r>
              <a:rPr lang="en-US" sz="2400" dirty="0" err="1"/>
              <a:t>Pianta</a:t>
            </a:r>
            <a:r>
              <a:rPr lang="en-US" sz="2400" dirty="0"/>
              <a:t>, 2007).</a:t>
            </a:r>
          </a:p>
          <a:p>
            <a:r>
              <a:rPr lang="en-US" sz="2400" dirty="0"/>
              <a:t>Many students with high-incidence disabilities face challenges associated with literacy (i.e., reading and writing) as well as mathematics (Murray, 2002).</a:t>
            </a:r>
          </a:p>
        </p:txBody>
      </p:sp>
    </p:spTree>
    <p:extLst>
      <p:ext uri="{BB962C8B-B14F-4D97-AF65-F5344CB8AC3E}">
        <p14:creationId xmlns:p14="http://schemas.microsoft.com/office/powerpoint/2010/main" val="4176057631"/>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title"/>
          </p:nvPr>
        </p:nvSpPr>
        <p:spPr>
          <a:xfrm>
            <a:off x="457200" y="160734"/>
            <a:ext cx="8229601" cy="792163"/>
          </a:xfrm>
        </p:spPr>
        <p:txBody>
          <a:bodyPr>
            <a:noAutofit/>
          </a:bodyPr>
          <a:lstStyle/>
          <a:p>
            <a:r>
              <a:rPr lang="en-US" sz="3200" b="1" dirty="0"/>
              <a:t>Assistive Technology and </a:t>
            </a:r>
            <a:br>
              <a:rPr lang="en-US" sz="3200" b="1" dirty="0"/>
            </a:br>
            <a:r>
              <a:rPr lang="en-US" sz="3200" b="1" dirty="0"/>
              <a:t>Students with High-Incidence </a:t>
            </a:r>
            <a:r>
              <a:rPr lang="en-US" sz="2000" b="1" dirty="0"/>
              <a:t>(2) </a:t>
            </a:r>
            <a:r>
              <a:rPr lang="en-US" sz="3600" b="1" dirty="0"/>
              <a:t>Disabilities</a:t>
            </a:r>
          </a:p>
        </p:txBody>
      </p:sp>
      <p:sp>
        <p:nvSpPr>
          <p:cNvPr id="193" name="Shape 193"/>
          <p:cNvSpPr>
            <a:spLocks noGrp="1"/>
          </p:cNvSpPr>
          <p:nvPr>
            <p:ph type="body" idx="1"/>
          </p:nvPr>
        </p:nvSpPr>
        <p:spPr/>
        <p:txBody>
          <a:bodyPr>
            <a:normAutofit fontScale="77500" lnSpcReduction="20000"/>
          </a:bodyPr>
          <a:lstStyle/>
          <a:p>
            <a:r>
              <a:rPr lang="en-US" dirty="0"/>
              <a:t>Disadvantages of AT for Students with High-Incidence Disabilities</a:t>
            </a:r>
          </a:p>
          <a:p>
            <a:pPr marL="685800" lvl="1">
              <a:buFont typeface="Arial" panose="020B0604020202020204" pitchFamily="34" charset="0"/>
              <a:buChar char="•"/>
            </a:pPr>
            <a:r>
              <a:rPr lang="en-US" dirty="0"/>
              <a:t>stigmatization</a:t>
            </a:r>
          </a:p>
          <a:p>
            <a:pPr marL="685800" lvl="1">
              <a:buFont typeface="Arial" panose="020B0604020202020204" pitchFamily="34" charset="0"/>
              <a:buChar char="•"/>
            </a:pPr>
            <a:r>
              <a:rPr lang="en-US" dirty="0"/>
              <a:t>cost</a:t>
            </a:r>
          </a:p>
          <a:p>
            <a:pPr marL="685800" lvl="1">
              <a:buFont typeface="Arial" panose="020B0604020202020204" pitchFamily="34" charset="0"/>
              <a:buChar char="•"/>
            </a:pPr>
            <a:r>
              <a:rPr lang="en-US" dirty="0"/>
              <a:t>lack of connection to student’s use of everyday technology </a:t>
            </a:r>
          </a:p>
          <a:p>
            <a:pPr lvl="1"/>
            <a:r>
              <a:rPr lang="en-US" dirty="0"/>
              <a:t>(</a:t>
            </a:r>
            <a:r>
              <a:rPr lang="en-US" dirty="0" err="1"/>
              <a:t>Parette</a:t>
            </a:r>
            <a:r>
              <a:rPr lang="en-US" dirty="0"/>
              <a:t> &amp; Scherer, 2004).</a:t>
            </a:r>
          </a:p>
          <a:p>
            <a:r>
              <a:rPr lang="en-US" dirty="0"/>
              <a:t>Problems associated with AT use for students with special education needs include </a:t>
            </a:r>
          </a:p>
          <a:p>
            <a:pPr marL="685800" lvl="1">
              <a:buFont typeface="Arial" panose="020B0604020202020204" pitchFamily="34" charset="0"/>
              <a:buChar char="•"/>
            </a:pPr>
            <a:r>
              <a:rPr lang="en-US" dirty="0"/>
              <a:t>availability of resources </a:t>
            </a:r>
          </a:p>
          <a:p>
            <a:pPr marL="685800" lvl="1">
              <a:buFont typeface="Arial" panose="020B0604020202020204" pitchFamily="34" charset="0"/>
              <a:buChar char="•"/>
            </a:pPr>
            <a:r>
              <a:rPr lang="en-US" dirty="0"/>
              <a:t>lack of knowledge</a:t>
            </a:r>
          </a:p>
          <a:p>
            <a:pPr marL="685800" lvl="1">
              <a:buFont typeface="Arial" panose="020B0604020202020204" pitchFamily="34" charset="0"/>
              <a:buChar char="•"/>
            </a:pPr>
            <a:r>
              <a:rPr lang="en-US" dirty="0"/>
              <a:t>abandonment </a:t>
            </a:r>
          </a:p>
          <a:p>
            <a:pPr lvl="1"/>
            <a:r>
              <a:rPr lang="en-US" dirty="0"/>
              <a:t>(Brown, 2005; </a:t>
            </a:r>
            <a:r>
              <a:rPr lang="en-US" dirty="0" err="1"/>
              <a:t>Parette&amp;Scherer</a:t>
            </a:r>
            <a:r>
              <a:rPr lang="en-US" dirty="0"/>
              <a:t>, 2004).</a:t>
            </a:r>
          </a:p>
        </p:txBody>
      </p:sp>
    </p:spTree>
    <p:extLst>
      <p:ext uri="{BB962C8B-B14F-4D97-AF65-F5344CB8AC3E}">
        <p14:creationId xmlns:p14="http://schemas.microsoft.com/office/powerpoint/2010/main" val="754409125"/>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p:cNvSpPr>
          <p:nvPr>
            <p:ph type="title"/>
          </p:nvPr>
        </p:nvSpPr>
        <p:spPr>
          <a:xfrm>
            <a:off x="457200" y="160734"/>
            <a:ext cx="8229601" cy="792163"/>
          </a:xfrm>
        </p:spPr>
        <p:txBody>
          <a:bodyPr>
            <a:noAutofit/>
          </a:bodyPr>
          <a:lstStyle/>
          <a:p>
            <a:r>
              <a:rPr lang="en-US" sz="3200" b="1" dirty="0"/>
              <a:t>Assistive Technology and </a:t>
            </a:r>
            <a:br>
              <a:rPr lang="en-US" sz="3200" b="1" dirty="0"/>
            </a:br>
            <a:r>
              <a:rPr lang="en-US" sz="3200" b="1" dirty="0"/>
              <a:t>Students with High-Incidence </a:t>
            </a:r>
            <a:r>
              <a:rPr lang="en-US" sz="2000" b="1" dirty="0" smtClean="0"/>
              <a:t>(3) </a:t>
            </a:r>
            <a:r>
              <a:rPr lang="en-US" sz="3600" b="1" dirty="0"/>
              <a:t>Disabilities</a:t>
            </a:r>
          </a:p>
        </p:txBody>
      </p:sp>
      <p:sp>
        <p:nvSpPr>
          <p:cNvPr id="193" name="Shape 193"/>
          <p:cNvSpPr>
            <a:spLocks noGrp="1"/>
          </p:cNvSpPr>
          <p:nvPr>
            <p:ph type="body" idx="1"/>
          </p:nvPr>
        </p:nvSpPr>
        <p:spPr/>
        <p:txBody>
          <a:bodyPr>
            <a:normAutofit/>
          </a:bodyPr>
          <a:lstStyle/>
          <a:p>
            <a:pPr marL="285750" indent="-285750"/>
            <a:r>
              <a:rPr lang="en-US" sz="2400" dirty="0"/>
              <a:t>Students with high incidence disabilities represent about 70% of all students’ with disabilities (</a:t>
            </a:r>
            <a:r>
              <a:rPr lang="en-US" sz="2400" dirty="0" err="1"/>
              <a:t>Aud</a:t>
            </a:r>
            <a:r>
              <a:rPr lang="en-US" sz="2400" dirty="0"/>
              <a:t> et al., 2011).</a:t>
            </a:r>
          </a:p>
          <a:p>
            <a:pPr marL="285750" indent="-285750"/>
            <a:r>
              <a:rPr lang="en-US" sz="2400" dirty="0"/>
              <a:t>Students with high incidence disabilities have low rates of AT use (Kaye, Yeager, &amp; Reed, 2008; Woodward &amp; Reith, 1997).</a:t>
            </a:r>
          </a:p>
          <a:p>
            <a:pPr marL="285750" indent="-285750"/>
            <a:r>
              <a:rPr lang="en-US" sz="2400" dirty="0"/>
              <a:t>Low rates of AT use and high rates of abandonment are persistent issues (Kaye et al., 2008;  La </a:t>
            </a:r>
            <a:r>
              <a:rPr lang="en-US" sz="2400" dirty="0" err="1"/>
              <a:t>Plante</a:t>
            </a:r>
            <a:r>
              <a:rPr lang="en-US" sz="2400" dirty="0"/>
              <a:t>, Hendershot, &amp; Moss, 1992; </a:t>
            </a:r>
            <a:r>
              <a:rPr lang="en-US" sz="2400" dirty="0" err="1"/>
              <a:t>Ofiesh</a:t>
            </a:r>
            <a:r>
              <a:rPr lang="en-US" sz="2400" dirty="0"/>
              <a:t>, Rice, Long, Merchant, &amp; </a:t>
            </a:r>
            <a:r>
              <a:rPr lang="en-US" sz="2400" dirty="0" err="1"/>
              <a:t>Gajar</a:t>
            </a:r>
            <a:r>
              <a:rPr lang="en-US" sz="2400" dirty="0"/>
              <a:t>, 2002; Phillips &amp; Zhao, 1993; Woodward &amp; Reith, 1997).</a:t>
            </a:r>
          </a:p>
        </p:txBody>
      </p:sp>
    </p:spTree>
    <p:extLst>
      <p:ext uri="{BB962C8B-B14F-4D97-AF65-F5344CB8AC3E}">
        <p14:creationId xmlns:p14="http://schemas.microsoft.com/office/powerpoint/2010/main" val="240358301"/>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200" b="1" dirty="0"/>
              <a:t>National Longitudinal Transition Study (NLTS2)</a:t>
            </a:r>
          </a:p>
        </p:txBody>
      </p:sp>
      <p:sp>
        <p:nvSpPr>
          <p:cNvPr id="44034" name="Content Placeholder 2"/>
          <p:cNvSpPr>
            <a:spLocks noGrp="1"/>
          </p:cNvSpPr>
          <p:nvPr>
            <p:ph idx="1"/>
          </p:nvPr>
        </p:nvSpPr>
        <p:spPr/>
        <p:txBody>
          <a:bodyPr>
            <a:noAutofit/>
          </a:bodyPr>
          <a:lstStyle/>
          <a:p>
            <a:pPr marL="0" indent="0">
              <a:buFont typeface="Arial"/>
              <a:buNone/>
            </a:pPr>
            <a:r>
              <a:rPr lang="en-US" sz="2000" b="1" dirty="0"/>
              <a:t>National Longitudinal Transition Study (NLTS2) - 2012:</a:t>
            </a:r>
            <a:r>
              <a:rPr lang="en-US" sz="2000" dirty="0"/>
              <a:t> </a:t>
            </a:r>
          </a:p>
          <a:p>
            <a:pPr marL="0" indent="0">
              <a:buFont typeface="Arial"/>
              <a:buNone/>
            </a:pPr>
            <a:r>
              <a:rPr lang="en-US" sz="2000"/>
              <a:t> </a:t>
            </a:r>
            <a:r>
              <a:rPr lang="en-US" sz="2000" smtClean="0"/>
              <a:t>Compared </a:t>
            </a:r>
            <a:r>
              <a:rPr lang="en-US" sz="2000" dirty="0"/>
              <a:t>post-secondary outcomes of students with high incidence disabilities who reported receiving Assistive Technology (AT) in high school to those who reported not receiving AT</a:t>
            </a:r>
            <a:r>
              <a:rPr lang="en-US" sz="2000" dirty="0" smtClean="0"/>
              <a:t>.</a:t>
            </a:r>
            <a:endParaRPr lang="en-US" sz="2000" dirty="0"/>
          </a:p>
          <a:p>
            <a:pPr marL="285750" indent="-285750"/>
            <a:r>
              <a:rPr lang="en-US" sz="2000" dirty="0"/>
              <a:t>Study included 305,000+ students</a:t>
            </a:r>
            <a:r>
              <a:rPr lang="en-US" sz="2000" dirty="0" smtClean="0"/>
              <a:t>.</a:t>
            </a:r>
            <a:endParaRPr lang="en-US" sz="2000" dirty="0"/>
          </a:p>
          <a:p>
            <a:pPr marL="285750" indent="-285750"/>
            <a:r>
              <a:rPr lang="en-US" sz="2000" dirty="0"/>
              <a:t>The results focused on understanding issues of AT for secondary (i.e., high school) students with Disabilities).</a:t>
            </a:r>
          </a:p>
          <a:p>
            <a:pPr marL="685800" lvl="1">
              <a:buFont typeface="Arial" panose="020B0604020202020204" pitchFamily="34" charset="0"/>
              <a:buChar char="•"/>
            </a:pPr>
            <a:r>
              <a:rPr lang="en-US" sz="2000" dirty="0"/>
              <a:t> suggest low rates of self-reported and educator-reported AT access and/or use for secondary students with disabilities </a:t>
            </a:r>
          </a:p>
          <a:p>
            <a:pPr marL="685800" lvl="1">
              <a:buFont typeface="Arial" panose="020B0604020202020204" pitchFamily="34" charset="0"/>
              <a:buChar char="•"/>
            </a:pPr>
            <a:r>
              <a:rPr lang="en-US" sz="2000" dirty="0"/>
              <a:t>higher rates of AT for secondary students with more low-incidence disabilities than students with more high-incidence disabilities</a:t>
            </a:r>
            <a:r>
              <a:rPr lang="en-US" sz="1600" dirty="0"/>
              <a:t>. </a:t>
            </a:r>
          </a:p>
          <a:p>
            <a:pPr marL="285750" indent="-285750"/>
            <a:endParaRPr lang="en-US" sz="1600" dirty="0"/>
          </a:p>
          <a:p>
            <a:pPr lvl="1"/>
            <a:r>
              <a:rPr lang="en-US" sz="1400" dirty="0" err="1"/>
              <a:t>Bouck</a:t>
            </a:r>
            <a:r>
              <a:rPr lang="en-US" sz="1400" dirty="0"/>
              <a:t>, E. (2016). A National Snapshot of Assistive Technology for Students With Disabilities, </a:t>
            </a:r>
            <a:r>
              <a:rPr lang="en-US" sz="1400" i="1" dirty="0"/>
              <a:t>Journal of Special Education Technology</a:t>
            </a:r>
            <a:r>
              <a:rPr lang="en-US" sz="1400" dirty="0"/>
              <a:t>, 2016, Vol. 31(1) 4-13</a:t>
            </a:r>
          </a:p>
          <a:p>
            <a:pPr marL="365760" indent="-256032" eaLnBrk="1" fontAlgn="auto" hangingPunct="1">
              <a:spcAft>
                <a:spcPts val="0"/>
              </a:spcAft>
              <a:buFont typeface="Arial" charset="0"/>
              <a:buChar char="•"/>
              <a:defRPr/>
            </a:pPr>
            <a:endParaRPr lang="en-US" sz="1600" dirty="0" smtClean="0"/>
          </a:p>
        </p:txBody>
      </p:sp>
    </p:spTree>
    <p:extLst>
      <p:ext uri="{BB962C8B-B14F-4D97-AF65-F5344CB8AC3E}">
        <p14:creationId xmlns:p14="http://schemas.microsoft.com/office/powerpoint/2010/main" val="95089252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200" b="1" dirty="0"/>
              <a:t>National Longitudinal Transition Study (NLTS2</a:t>
            </a:r>
            <a:r>
              <a:rPr lang="en-US" sz="3200" b="1" dirty="0" smtClean="0"/>
              <a:t>) </a:t>
            </a:r>
            <a:r>
              <a:rPr lang="en-US" sz="2000" b="1" dirty="0" smtClean="0"/>
              <a:t> (2)</a:t>
            </a:r>
            <a:endParaRPr lang="en-US" sz="2000" b="1" dirty="0"/>
          </a:p>
        </p:txBody>
      </p:sp>
      <p:sp>
        <p:nvSpPr>
          <p:cNvPr id="44034" name="Content Placeholder 2"/>
          <p:cNvSpPr>
            <a:spLocks noGrp="1"/>
          </p:cNvSpPr>
          <p:nvPr>
            <p:ph idx="1"/>
          </p:nvPr>
        </p:nvSpPr>
        <p:spPr/>
        <p:txBody>
          <a:bodyPr>
            <a:noAutofit/>
          </a:bodyPr>
          <a:lstStyle/>
          <a:p>
            <a:pPr marL="0" indent="0">
              <a:buFont typeface="Arial"/>
              <a:buNone/>
            </a:pPr>
            <a:r>
              <a:rPr lang="en-US" sz="2000" b="1" dirty="0"/>
              <a:t>National Longitudinal Transition Study (NLTS2) - 2012:</a:t>
            </a:r>
            <a:r>
              <a:rPr lang="en-US" sz="2000" dirty="0"/>
              <a:t> </a:t>
            </a:r>
          </a:p>
          <a:p>
            <a:pPr marL="0" indent="0">
              <a:buFont typeface="Arial"/>
              <a:buNone/>
            </a:pPr>
            <a:r>
              <a:rPr lang="en-US" sz="2000" dirty="0"/>
              <a:t> </a:t>
            </a:r>
          </a:p>
          <a:p>
            <a:pPr marL="285750" indent="-285750"/>
            <a:r>
              <a:rPr lang="en-US" sz="2000" dirty="0"/>
              <a:t>Students with high-incidence disabilities who reported receiving assistive technology in school had more positive post-school outcomes in terms of a paid job, wages, and participation in postsecondary education.</a:t>
            </a:r>
          </a:p>
          <a:p>
            <a:pPr marL="0" indent="0">
              <a:buFont typeface="Arial"/>
              <a:buNone/>
            </a:pPr>
            <a:endParaRPr lang="en-US" sz="2000" dirty="0"/>
          </a:p>
          <a:p>
            <a:pPr marL="285750" indent="-285750"/>
            <a:r>
              <a:rPr lang="en-US" sz="2000" dirty="0"/>
              <a:t>Although positive implications for receipt of assistive technology in school were suggested, receipt was not a predictor for positive post-school outcomes. </a:t>
            </a:r>
          </a:p>
          <a:p>
            <a:pPr marL="0" indent="0">
              <a:buFont typeface="Arial"/>
              <a:buNone/>
            </a:pPr>
            <a:endParaRPr lang="en-US" sz="2000" dirty="0"/>
          </a:p>
          <a:p>
            <a:pPr lvl="1"/>
            <a:r>
              <a:rPr lang="en-US" sz="1400" dirty="0" err="1"/>
              <a:t>Bouck</a:t>
            </a:r>
            <a:r>
              <a:rPr lang="en-US" sz="1400" dirty="0"/>
              <a:t>, E.,  Maeda, Y., &amp; Flanagan, S., (2012). Assistive Technology and Students With High-incidence Disabilities: Understanding the Relationship Through the NLTS2, </a:t>
            </a:r>
            <a:r>
              <a:rPr lang="en-US" sz="1400" i="1" dirty="0"/>
              <a:t>Remedial and Special Education,</a:t>
            </a:r>
            <a:r>
              <a:rPr lang="en-US" sz="1400" dirty="0"/>
              <a:t> 33(5) 298–308.</a:t>
            </a:r>
          </a:p>
          <a:p>
            <a:pPr marL="365760" indent="-256032" eaLnBrk="1" fontAlgn="auto" hangingPunct="1">
              <a:spcAft>
                <a:spcPts val="0"/>
              </a:spcAft>
              <a:buFont typeface="Arial" charset="0"/>
              <a:buChar char="•"/>
              <a:defRPr/>
            </a:pPr>
            <a:endParaRPr lang="en-US" sz="1600" dirty="0" smtClean="0"/>
          </a:p>
        </p:txBody>
      </p:sp>
    </p:spTree>
    <p:extLst>
      <p:ext uri="{BB962C8B-B14F-4D97-AF65-F5344CB8AC3E}">
        <p14:creationId xmlns:p14="http://schemas.microsoft.com/office/powerpoint/2010/main" val="150595323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200" b="1" dirty="0"/>
              <a:t>National Longitudinal Transition Study (NLTS2) </a:t>
            </a:r>
            <a:r>
              <a:rPr lang="en-US" sz="2000" b="1" dirty="0" smtClean="0"/>
              <a:t>(3)</a:t>
            </a:r>
            <a:endParaRPr lang="en-US" sz="2000" b="1" dirty="0"/>
          </a:p>
        </p:txBody>
      </p:sp>
      <p:sp>
        <p:nvSpPr>
          <p:cNvPr id="44034" name="Content Placeholder 2"/>
          <p:cNvSpPr>
            <a:spLocks noGrp="1"/>
          </p:cNvSpPr>
          <p:nvPr>
            <p:ph idx="1"/>
          </p:nvPr>
        </p:nvSpPr>
        <p:spPr>
          <a:xfrm>
            <a:off x="381000" y="1371600"/>
            <a:ext cx="8610600" cy="4525963"/>
          </a:xfrm>
        </p:spPr>
        <p:txBody>
          <a:bodyPr>
            <a:noAutofit/>
          </a:bodyPr>
          <a:lstStyle/>
          <a:p>
            <a:pPr marL="0" indent="0">
              <a:buNone/>
            </a:pPr>
            <a:r>
              <a:rPr lang="en-US" sz="2200" dirty="0" smtClean="0"/>
              <a:t>According </a:t>
            </a:r>
            <a:r>
              <a:rPr lang="en-US" sz="2200" dirty="0"/>
              <a:t>to the National Longitudinal Transition Study(NLTS2) - 2012:  </a:t>
            </a:r>
          </a:p>
          <a:p>
            <a:pPr lvl="2"/>
            <a:r>
              <a:rPr lang="en-US" sz="2000" dirty="0"/>
              <a:t> 99.8% of the students who received AT graduated </a:t>
            </a:r>
          </a:p>
          <a:p>
            <a:pPr lvl="2"/>
            <a:r>
              <a:rPr lang="en-US" sz="2000" dirty="0"/>
              <a:t>Only 79.6% of those who did not receive AT graduated.</a:t>
            </a:r>
          </a:p>
          <a:p>
            <a:pPr lvl="2"/>
            <a:endParaRPr lang="en-US" sz="2000" dirty="0" smtClean="0"/>
          </a:p>
          <a:p>
            <a:pPr lvl="2"/>
            <a:r>
              <a:rPr lang="en-US" sz="2000" dirty="0" smtClean="0"/>
              <a:t>80.9</a:t>
            </a:r>
            <a:r>
              <a:rPr lang="en-US" sz="2000" dirty="0"/>
              <a:t>% of students who received AT attended a post-secondary institution </a:t>
            </a:r>
          </a:p>
          <a:p>
            <a:pPr lvl="2"/>
            <a:r>
              <a:rPr lang="en-US" sz="2000" dirty="0"/>
              <a:t>Only 40.1% of students who did not receive AT attended a post-secondary institution. </a:t>
            </a:r>
          </a:p>
          <a:p>
            <a:pPr lvl="2"/>
            <a:endParaRPr lang="en-US" sz="2000" dirty="0" smtClean="0"/>
          </a:p>
          <a:p>
            <a:pPr lvl="2"/>
            <a:r>
              <a:rPr lang="en-US" sz="2000" dirty="0" smtClean="0"/>
              <a:t>80</a:t>
            </a:r>
            <a:r>
              <a:rPr lang="en-US" sz="2000" dirty="0"/>
              <a:t>% of those who received AT had a paying job after high school</a:t>
            </a:r>
          </a:p>
          <a:p>
            <a:pPr lvl="2"/>
            <a:r>
              <a:rPr lang="en-US" sz="2000" dirty="0"/>
              <a:t>Only 50.8</a:t>
            </a:r>
            <a:r>
              <a:rPr lang="en-US" sz="1800" dirty="0"/>
              <a:t>% of those who did not receive AT had a paying job.</a:t>
            </a:r>
          </a:p>
          <a:p>
            <a:pPr lvl="4"/>
            <a:endParaRPr lang="en-US" sz="2200" dirty="0"/>
          </a:p>
        </p:txBody>
      </p:sp>
    </p:spTree>
    <p:extLst>
      <p:ext uri="{BB962C8B-B14F-4D97-AF65-F5344CB8AC3E}">
        <p14:creationId xmlns:p14="http://schemas.microsoft.com/office/powerpoint/2010/main" val="31269429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200" b="1" dirty="0"/>
              <a:t>National Longitudinal Transition Study (NLTS2) </a:t>
            </a:r>
            <a:r>
              <a:rPr lang="en-US" sz="2000" b="1" dirty="0" smtClean="0"/>
              <a:t>(4)</a:t>
            </a:r>
            <a:endParaRPr lang="en-US" sz="2000" b="1" dirty="0"/>
          </a:p>
        </p:txBody>
      </p:sp>
      <p:sp>
        <p:nvSpPr>
          <p:cNvPr id="44034" name="Content Placeholder 2"/>
          <p:cNvSpPr>
            <a:spLocks noGrp="1"/>
          </p:cNvSpPr>
          <p:nvPr>
            <p:ph idx="1"/>
          </p:nvPr>
        </p:nvSpPr>
        <p:spPr/>
        <p:txBody>
          <a:bodyPr>
            <a:noAutofit/>
          </a:bodyPr>
          <a:lstStyle/>
          <a:p>
            <a:pPr marL="0" indent="0">
              <a:buFont typeface="Arial"/>
              <a:buNone/>
            </a:pPr>
            <a:r>
              <a:rPr lang="en-US" sz="2000" b="1" dirty="0"/>
              <a:t>National Longitudinal Transition Study (NLTS2) - 2012:</a:t>
            </a:r>
            <a:r>
              <a:rPr lang="en-US" sz="2000" dirty="0"/>
              <a:t> </a:t>
            </a:r>
          </a:p>
          <a:p>
            <a:pPr marL="0" indent="0">
              <a:buFont typeface="Arial"/>
              <a:buNone/>
            </a:pPr>
            <a:r>
              <a:rPr lang="en-US" sz="2000" dirty="0"/>
              <a:t> </a:t>
            </a:r>
          </a:p>
          <a:p>
            <a:pPr marL="285750" lvl="1">
              <a:buClr>
                <a:srgbClr val="C33026"/>
              </a:buClr>
              <a:buFont typeface="Arial" panose="020B0604020202020204" pitchFamily="34" charset="0"/>
              <a:buChar char="•"/>
            </a:pPr>
            <a:r>
              <a:rPr lang="en-US" sz="2400" dirty="0"/>
              <a:t>Only 7.8% of students with high-incidence disabilities reported receiving AT in high school (NLTS2).</a:t>
            </a:r>
          </a:p>
          <a:p>
            <a:pPr marL="285750" lvl="1">
              <a:buClr>
                <a:srgbClr val="C33026"/>
              </a:buClr>
              <a:buFont typeface="Arial" panose="020B0604020202020204" pitchFamily="34" charset="0"/>
              <a:buChar char="•"/>
            </a:pPr>
            <a:r>
              <a:rPr lang="en-US" sz="2400" dirty="0" smtClean="0"/>
              <a:t>Most </a:t>
            </a:r>
            <a:r>
              <a:rPr lang="en-US" sz="2400" dirty="0"/>
              <a:t>frequently recommended AT: calculator – followed (distantly) by laptop and audible books (NLTS2).</a:t>
            </a:r>
          </a:p>
          <a:p>
            <a:pPr lvl="4"/>
            <a:endParaRPr lang="en-US" dirty="0"/>
          </a:p>
        </p:txBody>
      </p:sp>
    </p:spTree>
    <p:extLst>
      <p:ext uri="{BB962C8B-B14F-4D97-AF65-F5344CB8AC3E}">
        <p14:creationId xmlns:p14="http://schemas.microsoft.com/office/powerpoint/2010/main" val="250245076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a:t>Last Six Years: Has AT Use Increased? </a:t>
            </a:r>
          </a:p>
        </p:txBody>
      </p:sp>
      <p:sp>
        <p:nvSpPr>
          <p:cNvPr id="44034" name="Content Placeholder 2"/>
          <p:cNvSpPr>
            <a:spLocks noGrp="1"/>
          </p:cNvSpPr>
          <p:nvPr>
            <p:ph idx="1"/>
          </p:nvPr>
        </p:nvSpPr>
        <p:spPr/>
        <p:txBody>
          <a:bodyPr>
            <a:noAutofit/>
          </a:bodyPr>
          <a:lstStyle/>
          <a:p>
            <a:pPr marL="0" lvl="1" indent="0">
              <a:buClr>
                <a:srgbClr val="C33026"/>
              </a:buClr>
              <a:buNone/>
            </a:pPr>
            <a:r>
              <a:rPr lang="en-US" sz="2400" dirty="0"/>
              <a:t>Since the Longitudinal Study ended (2010) we have the sense  that there has been an increase in use of:</a:t>
            </a:r>
          </a:p>
          <a:p>
            <a:pPr marL="285750" lvl="1">
              <a:buClr>
                <a:srgbClr val="C33026"/>
              </a:buClr>
              <a:buFont typeface="Arial" panose="020B0604020202020204" pitchFamily="34" charset="0"/>
              <a:buChar char="•"/>
            </a:pPr>
            <a:r>
              <a:rPr lang="en-US" sz="2400" dirty="0"/>
              <a:t>Technology for Reading</a:t>
            </a:r>
          </a:p>
          <a:p>
            <a:pPr marL="685800" lvl="2">
              <a:buClr>
                <a:srgbClr val="C33026"/>
              </a:buClr>
            </a:pPr>
            <a:r>
              <a:rPr lang="en-US" dirty="0"/>
              <a:t>Screen Reading Software (Text-to-Speech)</a:t>
            </a:r>
          </a:p>
          <a:p>
            <a:pPr marL="685800" lvl="2">
              <a:buClr>
                <a:srgbClr val="C33026"/>
              </a:buClr>
            </a:pPr>
            <a:r>
              <a:rPr lang="en-US" dirty="0"/>
              <a:t>Speech Recognition (Speech-to-Text)</a:t>
            </a:r>
          </a:p>
          <a:p>
            <a:pPr marL="685800" lvl="2">
              <a:buClr>
                <a:srgbClr val="C33026"/>
              </a:buClr>
            </a:pPr>
            <a:r>
              <a:rPr lang="en-US" dirty="0"/>
              <a:t>Electronic Dictionaries</a:t>
            </a:r>
          </a:p>
          <a:p>
            <a:pPr marL="285750" lvl="1">
              <a:buClr>
                <a:srgbClr val="C33026"/>
              </a:buClr>
              <a:buFont typeface="Arial" panose="020B0604020202020204" pitchFamily="34" charset="0"/>
              <a:buChar char="•"/>
            </a:pPr>
            <a:r>
              <a:rPr lang="en-US" sz="2400" dirty="0"/>
              <a:t>Technology for Writing </a:t>
            </a:r>
          </a:p>
          <a:p>
            <a:pPr marL="685800" lvl="2">
              <a:buClr>
                <a:srgbClr val="C33026"/>
              </a:buClr>
            </a:pPr>
            <a:r>
              <a:rPr lang="en-US" dirty="0"/>
              <a:t>Talking Word Processors</a:t>
            </a:r>
          </a:p>
          <a:p>
            <a:pPr marL="685800" lvl="2">
              <a:buClr>
                <a:srgbClr val="C33026"/>
              </a:buClr>
            </a:pPr>
            <a:r>
              <a:rPr lang="en-US" dirty="0"/>
              <a:t>Talking spell-checkers</a:t>
            </a:r>
          </a:p>
          <a:p>
            <a:pPr marL="685800" lvl="2">
              <a:buClr>
                <a:srgbClr val="C33026"/>
              </a:buClr>
            </a:pPr>
            <a:r>
              <a:rPr lang="en-US" dirty="0"/>
              <a:t>Word Prediction</a:t>
            </a:r>
          </a:p>
          <a:p>
            <a:pPr marL="685800" lvl="2">
              <a:buClr>
                <a:srgbClr val="C33026"/>
              </a:buClr>
            </a:pPr>
            <a:r>
              <a:rPr lang="en-US" dirty="0"/>
              <a:t>Digital graphic organizers</a:t>
            </a:r>
          </a:p>
        </p:txBody>
      </p:sp>
    </p:spTree>
    <p:extLst>
      <p:ext uri="{BB962C8B-B14F-4D97-AF65-F5344CB8AC3E}">
        <p14:creationId xmlns:p14="http://schemas.microsoft.com/office/powerpoint/2010/main" val="360160773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err="1"/>
              <a:t>Poudel</a:t>
            </a:r>
            <a:r>
              <a:rPr lang="en-US" sz="3200" b="1" dirty="0"/>
              <a:t> Study (2014)</a:t>
            </a:r>
          </a:p>
        </p:txBody>
      </p:sp>
      <p:sp>
        <p:nvSpPr>
          <p:cNvPr id="44034" name="Content Placeholder 2"/>
          <p:cNvSpPr>
            <a:spLocks noGrp="1"/>
          </p:cNvSpPr>
          <p:nvPr>
            <p:ph idx="1"/>
          </p:nvPr>
        </p:nvSpPr>
        <p:spPr>
          <a:xfrm>
            <a:off x="457200" y="1447800"/>
            <a:ext cx="8229600" cy="4525963"/>
          </a:xfrm>
        </p:spPr>
        <p:txBody>
          <a:bodyPr>
            <a:noAutofit/>
          </a:bodyPr>
          <a:lstStyle/>
          <a:p>
            <a:pPr marL="0" indent="0">
              <a:buFont typeface="Arial"/>
              <a:buNone/>
            </a:pPr>
            <a:r>
              <a:rPr lang="en-US" sz="2400" dirty="0" err="1"/>
              <a:t>Poudel</a:t>
            </a:r>
            <a:r>
              <a:rPr lang="en-US" sz="2400" dirty="0"/>
              <a:t> (2014) studied 17 students with high incidence disabilities  (LD, ADHD, etc.) in HS and college to discover acceptance and use of AT.</a:t>
            </a:r>
          </a:p>
          <a:p>
            <a:pPr marL="0" indent="0">
              <a:buNone/>
            </a:pPr>
            <a:r>
              <a:rPr lang="en-US" sz="2400" dirty="0"/>
              <a:t>Importance of earlier exploration and start of AT to support academic learning:</a:t>
            </a:r>
          </a:p>
          <a:p>
            <a:pPr marL="285750" indent="-285750"/>
            <a:r>
              <a:rPr lang="en-US" sz="2400" dirty="0"/>
              <a:t>After being in college, the students found college course loads and professors’ expectations to be more demanding compared to their high school. </a:t>
            </a:r>
          </a:p>
          <a:p>
            <a:pPr marL="285750" indent="-285750"/>
            <a:r>
              <a:rPr lang="en-US" sz="2400" dirty="0"/>
              <a:t>Due to the increased course load, more time was required to learn the subject matter, and thus, they perceived a need to use possible technology.</a:t>
            </a:r>
          </a:p>
        </p:txBody>
      </p:sp>
      <p:sp>
        <p:nvSpPr>
          <p:cNvPr id="3" name="TextBox 2"/>
          <p:cNvSpPr txBox="1"/>
          <p:nvPr/>
        </p:nvSpPr>
        <p:spPr>
          <a:xfrm>
            <a:off x="1363250" y="6019800"/>
            <a:ext cx="7620000" cy="954107"/>
          </a:xfrm>
          <a:prstGeom prst="rect">
            <a:avLst/>
          </a:prstGeom>
          <a:noFill/>
        </p:spPr>
        <p:txBody>
          <a:bodyPr wrap="square" rtlCol="0">
            <a:spAutoFit/>
          </a:bodyPr>
          <a:lstStyle/>
          <a:p>
            <a:r>
              <a:rPr lang="en-US" sz="1400" dirty="0" err="1"/>
              <a:t>Poudel</a:t>
            </a:r>
            <a:r>
              <a:rPr lang="en-US" sz="1400" dirty="0"/>
              <a:t>, B. (2014) Acceptance and use of assistive technology: perspectives of high school and college students with high-incidence disabilities. (Doctoral Dissertation) Retrieved from University of Delaware Library Database.</a:t>
            </a:r>
          </a:p>
          <a:p>
            <a:endParaRPr lang="en-US" sz="1400" dirty="0"/>
          </a:p>
        </p:txBody>
      </p:sp>
    </p:spTree>
    <p:extLst>
      <p:ext uri="{BB962C8B-B14F-4D97-AF65-F5344CB8AC3E}">
        <p14:creationId xmlns:p14="http://schemas.microsoft.com/office/powerpoint/2010/main" val="348509756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 Satterfield, Ed.D.</a:t>
            </a:r>
          </a:p>
        </p:txBody>
      </p:sp>
      <p:sp>
        <p:nvSpPr>
          <p:cNvPr id="4" name="TextBox 3"/>
          <p:cNvSpPr txBox="1"/>
          <p:nvPr/>
        </p:nvSpPr>
        <p:spPr>
          <a:xfrm>
            <a:off x="4698241" y="1534535"/>
            <a:ext cx="3607559" cy="4955203"/>
          </a:xfrm>
          <a:prstGeom prst="rect">
            <a:avLst/>
          </a:prstGeom>
          <a:noFill/>
        </p:spPr>
        <p:txBody>
          <a:bodyPr wrap="square" rtlCol="0">
            <a:spAutoFit/>
          </a:bodyPr>
          <a:lstStyle/>
          <a:p>
            <a:r>
              <a:rPr lang="en-US" sz="2000" dirty="0" smtClean="0"/>
              <a:t>AT </a:t>
            </a:r>
            <a:r>
              <a:rPr lang="en-US" sz="2000" dirty="0"/>
              <a:t>Specialist/ </a:t>
            </a:r>
            <a:r>
              <a:rPr lang="en-US" sz="2000" dirty="0" smtClean="0"/>
              <a:t>Trainer/ Research </a:t>
            </a:r>
            <a:r>
              <a:rPr lang="en-US" sz="2000" dirty="0"/>
              <a:t>Consultant</a:t>
            </a:r>
          </a:p>
          <a:p>
            <a:r>
              <a:rPr lang="en-US" sz="2000" dirty="0"/>
              <a:t>GA Tools for Life/AMAC</a:t>
            </a:r>
          </a:p>
          <a:p>
            <a:r>
              <a:rPr lang="en-US" sz="2000" dirty="0"/>
              <a:t>Georgia Institute of Technology</a:t>
            </a:r>
          </a:p>
          <a:p>
            <a:r>
              <a:rPr lang="en-US" sz="2000" b="1" dirty="0">
                <a:hlinkClick r:id="rId2"/>
              </a:rPr>
              <a:t>Ben@gatfl.org</a:t>
            </a:r>
            <a:endParaRPr lang="en-US" sz="2000" b="1" dirty="0"/>
          </a:p>
          <a:p>
            <a:endParaRPr lang="en-US" sz="2000" dirty="0" smtClean="0"/>
          </a:p>
          <a:p>
            <a:r>
              <a:rPr lang="en-US" sz="2000" dirty="0" smtClean="0"/>
              <a:t>Assistant Professor</a:t>
            </a:r>
          </a:p>
          <a:p>
            <a:r>
              <a:rPr lang="en-US" sz="2000" dirty="0" smtClean="0"/>
              <a:t>Communication Sciences &amp; Special Education</a:t>
            </a:r>
          </a:p>
          <a:p>
            <a:r>
              <a:rPr lang="en-US" sz="2000" b="1" dirty="0" smtClean="0">
                <a:hlinkClick r:id="rId3"/>
              </a:rPr>
              <a:t>bsatt@uga.edu</a:t>
            </a:r>
            <a:endParaRPr lang="en-US" sz="2000" b="1" dirty="0" smtClean="0"/>
          </a:p>
          <a:p>
            <a:endParaRPr lang="en-US" sz="2000" dirty="0"/>
          </a:p>
          <a:p>
            <a:r>
              <a:rPr lang="en-US" sz="2000" dirty="0" smtClean="0"/>
              <a:t>Research Consultant</a:t>
            </a:r>
          </a:p>
          <a:p>
            <a:r>
              <a:rPr lang="en-US" sz="2000" dirty="0" smtClean="0"/>
              <a:t>Center for AT Excellence</a:t>
            </a:r>
          </a:p>
          <a:p>
            <a:r>
              <a:rPr lang="en-US" sz="2000" b="1" dirty="0" smtClean="0">
                <a:hlinkClick r:id="rId4"/>
              </a:rPr>
              <a:t>Ben@center4ATexcellence.com</a:t>
            </a:r>
            <a:endParaRPr lang="en-US" sz="2000" b="1" dirty="0" smtClean="0"/>
          </a:p>
          <a:p>
            <a:endParaRPr lang="en-US" dirty="0" smtClean="0"/>
          </a:p>
          <a:p>
            <a:endParaRPr lang="en-US" dirty="0"/>
          </a:p>
        </p:txBody>
      </p:sp>
      <p:pic>
        <p:nvPicPr>
          <p:cNvPr id="6" name="Picture 5" descr="Logo for Georgia Tech and Georgia Tools for Life"/>
          <p:cNvPicPr/>
          <p:nvPr/>
        </p:nvPicPr>
        <p:blipFill>
          <a:blip r:embed="rId5"/>
          <a:stretch>
            <a:fillRect/>
          </a:stretch>
        </p:blipFill>
        <p:spPr>
          <a:xfrm>
            <a:off x="979225" y="1571898"/>
            <a:ext cx="1705451" cy="959485"/>
          </a:xfrm>
          <a:prstGeom prst="rect">
            <a:avLst/>
          </a:prstGeom>
        </p:spPr>
      </p:pic>
      <p:pic>
        <p:nvPicPr>
          <p:cNvPr id="7" name="Picture 6" descr="Logo for Georgia Tech and Georgia Tools for Life"/>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84676" y="1632222"/>
            <a:ext cx="1499235" cy="899161"/>
          </a:xfrm>
          <a:prstGeom prst="rect">
            <a:avLst/>
          </a:prstGeom>
          <a:noFill/>
          <a:ln>
            <a:noFill/>
          </a:ln>
        </p:spPr>
      </p:pic>
      <p:pic>
        <p:nvPicPr>
          <p:cNvPr id="5" name="Picture 4" descr="Logo for University of Georgia"/>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5926" y="3283058"/>
            <a:ext cx="2857500" cy="962025"/>
          </a:xfrm>
          <a:prstGeom prst="rect">
            <a:avLst/>
          </a:prstGeom>
        </p:spPr>
      </p:pic>
      <p:pic>
        <p:nvPicPr>
          <p:cNvPr id="8" name="Picture 7" descr="Logo for the Center for AT Excellence"/>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14170" y="4625254"/>
            <a:ext cx="1820123" cy="1240236"/>
          </a:xfrm>
          <a:prstGeom prst="rect">
            <a:avLst/>
          </a:prstGeom>
        </p:spPr>
      </p:pic>
    </p:spTree>
    <p:extLst>
      <p:ext uri="{BB962C8B-B14F-4D97-AF65-F5344CB8AC3E}">
        <p14:creationId xmlns:p14="http://schemas.microsoft.com/office/powerpoint/2010/main" val="2531528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err="1"/>
              <a:t>Poudel</a:t>
            </a:r>
            <a:r>
              <a:rPr lang="en-US" sz="3200" b="1" dirty="0"/>
              <a:t> Study (2014) </a:t>
            </a:r>
            <a:r>
              <a:rPr lang="en-US" sz="2000" b="1" dirty="0" smtClean="0"/>
              <a:t>(2)</a:t>
            </a:r>
            <a:endParaRPr lang="en-US" sz="2000" b="1" dirty="0"/>
          </a:p>
        </p:txBody>
      </p:sp>
      <p:sp>
        <p:nvSpPr>
          <p:cNvPr id="44034" name="Content Placeholder 2"/>
          <p:cNvSpPr>
            <a:spLocks noGrp="1"/>
          </p:cNvSpPr>
          <p:nvPr>
            <p:ph idx="1"/>
          </p:nvPr>
        </p:nvSpPr>
        <p:spPr>
          <a:xfrm>
            <a:off x="762000" y="1600200"/>
            <a:ext cx="7924800" cy="4525963"/>
          </a:xfrm>
        </p:spPr>
        <p:txBody>
          <a:bodyPr>
            <a:noAutofit/>
          </a:bodyPr>
          <a:lstStyle/>
          <a:p>
            <a:pPr marL="0" indent="0">
              <a:buFont typeface="Arial"/>
              <a:buNone/>
            </a:pPr>
            <a:r>
              <a:rPr lang="en-US" sz="2000" dirty="0"/>
              <a:t>Experienced users of AT reported:</a:t>
            </a:r>
          </a:p>
          <a:p>
            <a:pPr marL="285750" indent="-285750"/>
            <a:r>
              <a:rPr lang="en-US" sz="2000" dirty="0"/>
              <a:t>immense improvements in their academic performance</a:t>
            </a:r>
          </a:p>
          <a:p>
            <a:pPr marL="285750" indent="-285750"/>
            <a:r>
              <a:rPr lang="en-US" sz="2000" dirty="0"/>
              <a:t>getting better grades over time</a:t>
            </a:r>
          </a:p>
          <a:p>
            <a:pPr marL="285750" indent="-285750"/>
            <a:r>
              <a:rPr lang="en-US" sz="2000" dirty="0"/>
              <a:t>comprehending the subjects at the depth that they would have never been able to if they were not using AT</a:t>
            </a:r>
          </a:p>
          <a:p>
            <a:pPr marL="0" indent="0">
              <a:buFont typeface="Arial"/>
              <a:buNone/>
            </a:pPr>
            <a:r>
              <a:rPr lang="en-US" sz="2000" dirty="0"/>
              <a:t>AT positively influenced their sense of competence in other areas of learning</a:t>
            </a:r>
          </a:p>
          <a:p>
            <a:r>
              <a:rPr lang="en-US" sz="2000" dirty="0"/>
              <a:t>Students who were more reluctant about using AT to support their learning did not express any improved competence</a:t>
            </a:r>
          </a:p>
          <a:p>
            <a:pPr marL="0" indent="0">
              <a:buNone/>
            </a:pPr>
            <a:r>
              <a:rPr lang="en-US" sz="2000" dirty="0"/>
              <a:t>AT use over time supports Independence:</a:t>
            </a:r>
          </a:p>
          <a:p>
            <a:pPr marL="285750" indent="-285750"/>
            <a:r>
              <a:rPr lang="en-US" sz="2000" dirty="0"/>
              <a:t>The use of AT over the years also seemed to improve some of their academic skills</a:t>
            </a:r>
          </a:p>
          <a:p>
            <a:pPr marL="285750" indent="-285750"/>
            <a:r>
              <a:rPr lang="en-US" sz="2000" dirty="0"/>
              <a:t>Students indicated that they did not have to be as dependent on AT as they used to.</a:t>
            </a:r>
          </a:p>
        </p:txBody>
      </p:sp>
    </p:spTree>
    <p:extLst>
      <p:ext uri="{BB962C8B-B14F-4D97-AF65-F5344CB8AC3E}">
        <p14:creationId xmlns:p14="http://schemas.microsoft.com/office/powerpoint/2010/main" val="348509756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AT on Unaided Reading</a:t>
            </a:r>
            <a:endParaRPr lang="en-US" dirty="0"/>
          </a:p>
        </p:txBody>
      </p:sp>
      <p:sp>
        <p:nvSpPr>
          <p:cNvPr id="3" name="Content Placeholder 2"/>
          <p:cNvSpPr>
            <a:spLocks noGrp="1"/>
          </p:cNvSpPr>
          <p:nvPr>
            <p:ph idx="1"/>
          </p:nvPr>
        </p:nvSpPr>
        <p:spPr/>
        <p:txBody>
          <a:bodyPr/>
          <a:lstStyle/>
          <a:p>
            <a:pPr marL="0" indent="0">
              <a:buNone/>
            </a:pPr>
            <a:r>
              <a:rPr lang="en-US" sz="2800" dirty="0" smtClean="0"/>
              <a:t>Univ. Hawaii controlled study (Park, Takahashi, Roberts &amp; </a:t>
            </a:r>
            <a:r>
              <a:rPr lang="en-US" sz="2800" dirty="0" err="1" smtClean="0"/>
              <a:t>Delise</a:t>
            </a:r>
            <a:r>
              <a:rPr lang="en-US" sz="2800" dirty="0" smtClean="0"/>
              <a:t>, 2017) </a:t>
            </a:r>
          </a:p>
          <a:p>
            <a:r>
              <a:rPr lang="en-US" sz="2800" dirty="0" smtClean="0"/>
              <a:t>134 struggling </a:t>
            </a:r>
            <a:r>
              <a:rPr lang="en-US" sz="2800" dirty="0"/>
              <a:t>9</a:t>
            </a:r>
            <a:r>
              <a:rPr lang="en-US" sz="2800" baseline="30000" dirty="0"/>
              <a:t>th</a:t>
            </a:r>
            <a:r>
              <a:rPr lang="en-US" sz="2800" dirty="0"/>
              <a:t> grade </a:t>
            </a:r>
            <a:r>
              <a:rPr lang="en-US" sz="2800" dirty="0" smtClean="0"/>
              <a:t>readers </a:t>
            </a:r>
          </a:p>
          <a:p>
            <a:r>
              <a:rPr lang="en-US" sz="2800" dirty="0" smtClean="0"/>
              <a:t>10 weeks of screen reading (TTS with highlighted reading) yielded significant, positive impacts upon:</a:t>
            </a:r>
          </a:p>
          <a:p>
            <a:pPr lvl="1"/>
            <a:r>
              <a:rPr lang="en-US" dirty="0" smtClean="0"/>
              <a:t>Reading vocabulary (unaided)</a:t>
            </a:r>
          </a:p>
          <a:p>
            <a:pPr lvl="1"/>
            <a:r>
              <a:rPr lang="en-US" dirty="0" smtClean="0"/>
              <a:t>Reading comprehension (unaided)</a:t>
            </a:r>
          </a:p>
          <a:p>
            <a:endParaRPr lang="en-US" dirty="0"/>
          </a:p>
        </p:txBody>
      </p:sp>
    </p:spTree>
    <p:extLst>
      <p:ext uri="{BB962C8B-B14F-4D97-AF65-F5344CB8AC3E}">
        <p14:creationId xmlns:p14="http://schemas.microsoft.com/office/powerpoint/2010/main" val="2155406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Impact of AT on Unaided Reading </a:t>
            </a:r>
            <a:r>
              <a:rPr lang="en-US" sz="2000" b="1" dirty="0" smtClean="0"/>
              <a:t>(2)</a:t>
            </a:r>
            <a:endParaRPr lang="en-US" sz="2000" dirty="0"/>
          </a:p>
        </p:txBody>
      </p:sp>
      <p:sp>
        <p:nvSpPr>
          <p:cNvPr id="3" name="Content Placeholder 2"/>
          <p:cNvSpPr>
            <a:spLocks noGrp="1"/>
          </p:cNvSpPr>
          <p:nvPr>
            <p:ph idx="1"/>
          </p:nvPr>
        </p:nvSpPr>
        <p:spPr/>
        <p:txBody>
          <a:bodyPr/>
          <a:lstStyle/>
          <a:p>
            <a:pPr marL="0" indent="0">
              <a:buNone/>
            </a:pPr>
            <a:r>
              <a:rPr lang="en-US" sz="2400" dirty="0" err="1" smtClean="0"/>
              <a:t>Stodden</a:t>
            </a:r>
            <a:r>
              <a:rPr lang="en-US" sz="2400" dirty="0" smtClean="0"/>
              <a:t>, et.al., (2012) 2 pilot studies:</a:t>
            </a:r>
          </a:p>
          <a:p>
            <a:r>
              <a:rPr lang="en-US" sz="2400" dirty="0" smtClean="0"/>
              <a:t>High school students with High-incidence Disabilities</a:t>
            </a:r>
          </a:p>
          <a:p>
            <a:r>
              <a:rPr lang="en-US" sz="2400" dirty="0" smtClean="0"/>
              <a:t>Reading at/below 6</a:t>
            </a:r>
            <a:r>
              <a:rPr lang="en-US" sz="2400" baseline="30000" dirty="0" smtClean="0"/>
              <a:t>th</a:t>
            </a:r>
            <a:r>
              <a:rPr lang="en-US" sz="2400" dirty="0" smtClean="0"/>
              <a:t> grade GLE</a:t>
            </a:r>
          </a:p>
          <a:p>
            <a:r>
              <a:rPr lang="en-US" sz="2400" dirty="0" smtClean="0"/>
              <a:t>1 semester of screen reading (40 mins per week) yielded significant, positive impacts upon:</a:t>
            </a:r>
          </a:p>
          <a:p>
            <a:pPr lvl="1"/>
            <a:r>
              <a:rPr lang="en-US" sz="2400" dirty="0" smtClean="0"/>
              <a:t>Reading vocabulary (unaided)</a:t>
            </a:r>
          </a:p>
          <a:p>
            <a:pPr lvl="1"/>
            <a:r>
              <a:rPr lang="en-US" sz="2400" dirty="0" smtClean="0"/>
              <a:t>Reading comprehension (unaided)</a:t>
            </a:r>
          </a:p>
          <a:p>
            <a:pPr lvl="1"/>
            <a:r>
              <a:rPr lang="en-US" sz="2400" dirty="0" smtClean="0"/>
              <a:t>Reading rates (unaided)</a:t>
            </a:r>
          </a:p>
          <a:p>
            <a:r>
              <a:rPr lang="en-US" sz="2400" dirty="0" smtClean="0"/>
              <a:t>Average total reading scores increased by 1.99 GLE</a:t>
            </a:r>
          </a:p>
          <a:p>
            <a:pPr marL="457200" lvl="1" indent="0">
              <a:buNone/>
            </a:pPr>
            <a:r>
              <a:rPr lang="en-US" sz="2400" dirty="0" smtClean="0"/>
              <a:t>                                  …compared to baseline scores</a:t>
            </a:r>
          </a:p>
          <a:p>
            <a:endParaRPr lang="en-US" dirty="0"/>
          </a:p>
        </p:txBody>
      </p:sp>
    </p:spTree>
    <p:extLst>
      <p:ext uri="{BB962C8B-B14F-4D97-AF65-F5344CB8AC3E}">
        <p14:creationId xmlns:p14="http://schemas.microsoft.com/office/powerpoint/2010/main" val="4129744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a:t>AMAC Study</a:t>
            </a:r>
          </a:p>
        </p:txBody>
      </p:sp>
      <p:sp>
        <p:nvSpPr>
          <p:cNvPr id="44034" name="Content Placeholder 2"/>
          <p:cNvSpPr>
            <a:spLocks noGrp="1"/>
          </p:cNvSpPr>
          <p:nvPr>
            <p:ph idx="1"/>
          </p:nvPr>
        </p:nvSpPr>
        <p:spPr>
          <a:xfrm>
            <a:off x="762000" y="1371600"/>
            <a:ext cx="7924800" cy="4754563"/>
          </a:xfrm>
        </p:spPr>
        <p:txBody>
          <a:bodyPr>
            <a:noAutofit/>
          </a:bodyPr>
          <a:lstStyle/>
          <a:p>
            <a:pPr marL="0" indent="0">
              <a:buNone/>
            </a:pPr>
            <a:r>
              <a:rPr lang="en-US" sz="2000" b="1" dirty="0"/>
              <a:t>Background</a:t>
            </a:r>
          </a:p>
          <a:p>
            <a:r>
              <a:rPr lang="en-US" sz="2000" dirty="0"/>
              <a:t>Assistive technology (AT) is proving to be a staple tool that students with disabilities are using to achieve success in post-secondary settings. </a:t>
            </a:r>
          </a:p>
          <a:p>
            <a:r>
              <a:rPr lang="en-US" sz="2000" dirty="0"/>
              <a:t>Students who qualify have access to textbooks in electronic format. Students use computer and tablet-based software to help them read their textbooks and gain comprehension. </a:t>
            </a:r>
          </a:p>
          <a:p>
            <a:r>
              <a:rPr lang="en-US" sz="2000" dirty="0"/>
              <a:t>It has been assumed that students who have learned to use these AT tools while still in high school may have a distinct advantage over students who come to college without having experience with these tools. </a:t>
            </a:r>
          </a:p>
          <a:p>
            <a:r>
              <a:rPr lang="en-US" sz="2000" dirty="0"/>
              <a:t>However there is little evidence to confirm this assumption.</a:t>
            </a:r>
          </a:p>
          <a:p>
            <a:pPr marL="0" indent="0">
              <a:buNone/>
            </a:pPr>
            <a:endParaRPr lang="en-US" sz="2000" dirty="0"/>
          </a:p>
          <a:p>
            <a:pPr marL="285750" indent="-285750"/>
            <a:endParaRPr lang="en-US" sz="2000" dirty="0"/>
          </a:p>
        </p:txBody>
      </p:sp>
    </p:spTree>
    <p:extLst>
      <p:ext uri="{BB962C8B-B14F-4D97-AF65-F5344CB8AC3E}">
        <p14:creationId xmlns:p14="http://schemas.microsoft.com/office/powerpoint/2010/main" val="123487557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a:t>AMAC </a:t>
            </a:r>
            <a:r>
              <a:rPr lang="en-US" sz="3200" b="1" dirty="0" smtClean="0"/>
              <a:t>Study </a:t>
            </a:r>
            <a:r>
              <a:rPr lang="en-US" sz="2000" b="1" dirty="0" smtClean="0"/>
              <a:t> (2)</a:t>
            </a:r>
            <a:endParaRPr lang="en-US" sz="2000" b="1" dirty="0"/>
          </a:p>
        </p:txBody>
      </p:sp>
      <p:sp>
        <p:nvSpPr>
          <p:cNvPr id="44034" name="Content Placeholder 2"/>
          <p:cNvSpPr>
            <a:spLocks noGrp="1"/>
          </p:cNvSpPr>
          <p:nvPr>
            <p:ph idx="1"/>
          </p:nvPr>
        </p:nvSpPr>
        <p:spPr>
          <a:xfrm>
            <a:off x="762000" y="1371600"/>
            <a:ext cx="7924800" cy="4754563"/>
          </a:xfrm>
        </p:spPr>
        <p:txBody>
          <a:bodyPr>
            <a:noAutofit/>
          </a:bodyPr>
          <a:lstStyle/>
          <a:p>
            <a:pPr marL="0" indent="0">
              <a:buNone/>
            </a:pPr>
            <a:r>
              <a:rPr lang="en-US" sz="2000" b="1" dirty="0"/>
              <a:t>Research </a:t>
            </a:r>
            <a:r>
              <a:rPr lang="en-US" sz="2000" b="1" dirty="0" smtClean="0"/>
              <a:t>Questions</a:t>
            </a:r>
            <a:endParaRPr lang="en-US" sz="2000" b="1" dirty="0"/>
          </a:p>
          <a:p>
            <a:r>
              <a:rPr lang="en-US" sz="2000" dirty="0"/>
              <a:t>In order to examine this assumption and to gain insight into the use of AT by college students, we propose to invite students who have made use of the AMAC services since 2014 to take part in a survey to determine the following:</a:t>
            </a:r>
          </a:p>
          <a:p>
            <a:pPr lvl="0"/>
            <a:r>
              <a:rPr lang="en-US" sz="2000" dirty="0"/>
              <a:t>What percentage of students with disabilities who are referred to AMAC are coming prepared to use AT? </a:t>
            </a:r>
          </a:p>
          <a:p>
            <a:pPr lvl="0"/>
            <a:r>
              <a:rPr lang="en-US" sz="2000" dirty="0"/>
              <a:t>How successful are these students in college?</a:t>
            </a:r>
          </a:p>
          <a:p>
            <a:r>
              <a:rPr lang="en-US" sz="2000" dirty="0"/>
              <a:t>How does the success of these students who come prepared to use AT compare to the success level of students who are not prepared to use AT? </a:t>
            </a:r>
          </a:p>
          <a:p>
            <a:r>
              <a:rPr lang="en-US" sz="2000" dirty="0"/>
              <a:t>Have the AT services provided by AMAC been effective and helpful to these students?</a:t>
            </a:r>
          </a:p>
          <a:p>
            <a:pPr marL="285750" indent="-285750"/>
            <a:endParaRPr lang="en-US" sz="2000" dirty="0"/>
          </a:p>
        </p:txBody>
      </p:sp>
    </p:spTree>
    <p:extLst>
      <p:ext uri="{BB962C8B-B14F-4D97-AF65-F5344CB8AC3E}">
        <p14:creationId xmlns:p14="http://schemas.microsoft.com/office/powerpoint/2010/main" val="349945773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a:t>AMAC Study  </a:t>
            </a:r>
            <a:r>
              <a:rPr lang="en-US" sz="2000" b="1" dirty="0" smtClean="0"/>
              <a:t>(3)</a:t>
            </a:r>
            <a:endParaRPr lang="en-US" sz="2000" b="1" dirty="0"/>
          </a:p>
        </p:txBody>
      </p:sp>
      <p:sp>
        <p:nvSpPr>
          <p:cNvPr id="44034" name="Content Placeholder 2"/>
          <p:cNvSpPr>
            <a:spLocks noGrp="1"/>
          </p:cNvSpPr>
          <p:nvPr>
            <p:ph idx="1"/>
          </p:nvPr>
        </p:nvSpPr>
        <p:spPr>
          <a:xfrm>
            <a:off x="762000" y="1371600"/>
            <a:ext cx="7924800" cy="4754563"/>
          </a:xfrm>
        </p:spPr>
        <p:txBody>
          <a:bodyPr>
            <a:noAutofit/>
          </a:bodyPr>
          <a:lstStyle/>
          <a:p>
            <a:pPr marL="0" indent="0">
              <a:buNone/>
            </a:pPr>
            <a:r>
              <a:rPr lang="en-US" sz="2000" b="1" dirty="0"/>
              <a:t>Participants:</a:t>
            </a:r>
          </a:p>
          <a:p>
            <a:r>
              <a:rPr lang="en-US" sz="2000" dirty="0"/>
              <a:t>The participants located primarily in the State of Georgia, but may include students who reside in other states. </a:t>
            </a:r>
          </a:p>
          <a:p>
            <a:r>
              <a:rPr lang="en-US" sz="2000" dirty="0"/>
              <a:t>Participants came from list of students who were </a:t>
            </a:r>
          </a:p>
          <a:p>
            <a:pPr marL="800100" lvl="1" indent="-342900">
              <a:buFont typeface="Arial" panose="020B0604020202020204" pitchFamily="34" charset="0"/>
              <a:buChar char="•"/>
            </a:pPr>
            <a:r>
              <a:rPr lang="en-US" sz="2000" dirty="0"/>
              <a:t>referred to AMAC by their local college Office of Disability Services</a:t>
            </a:r>
          </a:p>
          <a:p>
            <a:pPr marL="800100" lvl="1" indent="-342900">
              <a:buFont typeface="Arial" panose="020B0604020202020204" pitchFamily="34" charset="0"/>
              <a:buChar char="•"/>
            </a:pPr>
            <a:r>
              <a:rPr lang="en-US" sz="2000" dirty="0"/>
              <a:t>and who received classroom materials in alternative media. </a:t>
            </a:r>
          </a:p>
          <a:p>
            <a:r>
              <a:rPr lang="en-US" sz="2000" dirty="0"/>
              <a:t> The  number of students invited was approximately 1570. </a:t>
            </a:r>
          </a:p>
          <a:p>
            <a:r>
              <a:rPr lang="en-US" sz="2000" dirty="0"/>
              <a:t>The pool of participants included both male and female, and ranged in ages from 19 to 25. </a:t>
            </a:r>
          </a:p>
          <a:p>
            <a:r>
              <a:rPr lang="en-US" sz="2000" dirty="0"/>
              <a:t>Participants represented a broad range of ethnic backgrounds including: African-American, Asian, Caucasian, and Hispanic.</a:t>
            </a:r>
          </a:p>
          <a:p>
            <a:r>
              <a:rPr lang="en-US" sz="2000" dirty="0"/>
              <a:t>The students in this pool will included individuals with learning disabilities (dyslexia, dysgraphia, </a:t>
            </a:r>
            <a:r>
              <a:rPr lang="en-US" sz="2000" dirty="0" err="1"/>
              <a:t>etc</a:t>
            </a:r>
            <a:r>
              <a:rPr lang="en-US" sz="2000" dirty="0"/>
              <a:t>), autism, </a:t>
            </a:r>
            <a:r>
              <a:rPr lang="en-US" sz="2000" dirty="0" err="1"/>
              <a:t>adhd</a:t>
            </a:r>
            <a:r>
              <a:rPr lang="en-US" sz="2000" dirty="0"/>
              <a:t>, visual impairments, and mobility and orthopedic impairments.</a:t>
            </a:r>
          </a:p>
          <a:p>
            <a:pPr marL="0" indent="0">
              <a:buNone/>
            </a:pPr>
            <a:endParaRPr lang="en-US" sz="2000" dirty="0"/>
          </a:p>
          <a:p>
            <a:pPr marL="285750" indent="-285750"/>
            <a:endParaRPr lang="en-US" sz="2000" dirty="0"/>
          </a:p>
        </p:txBody>
      </p:sp>
    </p:spTree>
    <p:extLst>
      <p:ext uri="{BB962C8B-B14F-4D97-AF65-F5344CB8AC3E}">
        <p14:creationId xmlns:p14="http://schemas.microsoft.com/office/powerpoint/2010/main" val="349945773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b="1" dirty="0"/>
              <a:t>AMAC </a:t>
            </a:r>
            <a:r>
              <a:rPr lang="en-US" sz="3200" b="1" dirty="0" smtClean="0"/>
              <a:t>Study </a:t>
            </a:r>
            <a:r>
              <a:rPr lang="en-US" sz="2000" b="1" dirty="0" smtClean="0"/>
              <a:t>(4)</a:t>
            </a:r>
            <a:endParaRPr lang="en-US" sz="2000" b="1" dirty="0"/>
          </a:p>
        </p:txBody>
      </p:sp>
      <p:sp>
        <p:nvSpPr>
          <p:cNvPr id="44034" name="Content Placeholder 2"/>
          <p:cNvSpPr>
            <a:spLocks noGrp="1"/>
          </p:cNvSpPr>
          <p:nvPr>
            <p:ph idx="1"/>
          </p:nvPr>
        </p:nvSpPr>
        <p:spPr>
          <a:xfrm>
            <a:off x="762000" y="1371600"/>
            <a:ext cx="7924800" cy="4754563"/>
          </a:xfrm>
        </p:spPr>
        <p:txBody>
          <a:bodyPr>
            <a:noAutofit/>
          </a:bodyPr>
          <a:lstStyle/>
          <a:p>
            <a:pPr marL="0" indent="0">
              <a:buNone/>
            </a:pPr>
            <a:r>
              <a:rPr lang="en-US" sz="2000" b="1" dirty="0"/>
              <a:t>The survey:</a:t>
            </a:r>
          </a:p>
          <a:p>
            <a:r>
              <a:rPr lang="en-US" sz="2000" dirty="0"/>
              <a:t>was conducted online. </a:t>
            </a:r>
          </a:p>
          <a:p>
            <a:r>
              <a:rPr lang="en-US" sz="2000" dirty="0"/>
              <a:t>employed a web-based survey tool (</a:t>
            </a:r>
            <a:r>
              <a:rPr lang="en-US" sz="2000" dirty="0" err="1"/>
              <a:t>Qualtrics</a:t>
            </a:r>
            <a:r>
              <a:rPr lang="en-US" sz="2000" dirty="0"/>
              <a:t>). </a:t>
            </a:r>
          </a:p>
          <a:p>
            <a:r>
              <a:rPr lang="en-US" sz="2000" dirty="0"/>
              <a:t>consisted of 27 questions. </a:t>
            </a:r>
          </a:p>
          <a:p>
            <a:r>
              <a:rPr lang="en-US" sz="2000" dirty="0"/>
              <a:t>Was divided into three parts: </a:t>
            </a:r>
          </a:p>
          <a:p>
            <a:pPr marL="914400" lvl="1" indent="-457200">
              <a:buFont typeface="+mj-lt"/>
              <a:buAutoNum type="arabicPeriod"/>
            </a:pPr>
            <a:r>
              <a:rPr lang="en-US" sz="2000" dirty="0"/>
              <a:t>high school experiences, </a:t>
            </a:r>
          </a:p>
          <a:p>
            <a:pPr marL="914400" lvl="1" indent="-457200">
              <a:buFont typeface="+mj-lt"/>
              <a:buAutoNum type="arabicPeriod"/>
            </a:pPr>
            <a:r>
              <a:rPr lang="en-US" sz="2000" dirty="0"/>
              <a:t>post-secondary experiences, and </a:t>
            </a:r>
          </a:p>
          <a:p>
            <a:pPr marL="914400" lvl="1" indent="-457200">
              <a:buFont typeface="+mj-lt"/>
              <a:buAutoNum type="arabicPeriod"/>
            </a:pPr>
            <a:r>
              <a:rPr lang="en-US" sz="2000" dirty="0"/>
              <a:t>personal reflections on their use of AT </a:t>
            </a:r>
          </a:p>
          <a:p>
            <a:r>
              <a:rPr lang="en-US" sz="2000" dirty="0"/>
              <a:t>questions were in one of 3 forms: </a:t>
            </a:r>
          </a:p>
          <a:p>
            <a:pPr marL="914400" lvl="1" indent="-457200">
              <a:buFont typeface="+mj-lt"/>
              <a:buAutoNum type="arabicPeriod"/>
            </a:pPr>
            <a:r>
              <a:rPr lang="en-US" sz="2000" dirty="0"/>
              <a:t>Likert Scale with 5 choices</a:t>
            </a:r>
          </a:p>
          <a:p>
            <a:pPr marL="914400" lvl="1" indent="-457200">
              <a:buFont typeface="+mj-lt"/>
              <a:buAutoNum type="arabicPeriod"/>
            </a:pPr>
            <a:r>
              <a:rPr lang="en-US" sz="2000" dirty="0"/>
              <a:t>check-off lists</a:t>
            </a:r>
          </a:p>
          <a:p>
            <a:pPr marL="914400" lvl="1" indent="-457200">
              <a:buFont typeface="+mj-lt"/>
              <a:buAutoNum type="arabicPeriod"/>
            </a:pPr>
            <a:r>
              <a:rPr lang="en-US" sz="2000" dirty="0"/>
              <a:t>short-answer</a:t>
            </a:r>
          </a:p>
          <a:p>
            <a:pPr marL="285750" indent="-285750"/>
            <a:endParaRPr lang="en-US" sz="2000" dirty="0"/>
          </a:p>
        </p:txBody>
      </p:sp>
    </p:spTree>
    <p:extLst>
      <p:ext uri="{BB962C8B-B14F-4D97-AF65-F5344CB8AC3E}">
        <p14:creationId xmlns:p14="http://schemas.microsoft.com/office/powerpoint/2010/main" val="306023472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Participants by Disability</a:t>
            </a:r>
            <a:endParaRPr lang="en-US" dirty="0"/>
          </a:p>
        </p:txBody>
      </p:sp>
      <p:sp>
        <p:nvSpPr>
          <p:cNvPr id="3" name="Content Placeholder 2"/>
          <p:cNvSpPr>
            <a:spLocks noGrp="1"/>
          </p:cNvSpPr>
          <p:nvPr>
            <p:ph idx="1"/>
          </p:nvPr>
        </p:nvSpPr>
        <p:spPr>
          <a:xfrm>
            <a:off x="1066800" y="1600200"/>
            <a:ext cx="7620000" cy="4525963"/>
          </a:xfrm>
        </p:spPr>
        <p:txBody>
          <a:bodyPr/>
          <a:lstStyle/>
          <a:p>
            <a:r>
              <a:rPr lang="en-US" altLang="en-US" dirty="0"/>
              <a:t>Learning Disability 37</a:t>
            </a:r>
            <a:r>
              <a:rPr lang="en-US" altLang="en-US" dirty="0" smtClean="0"/>
              <a:t>% </a:t>
            </a:r>
            <a:endParaRPr lang="en-US" altLang="en-US" dirty="0"/>
          </a:p>
          <a:p>
            <a:r>
              <a:rPr lang="en-US" altLang="en-US" dirty="0"/>
              <a:t>Mobility 16</a:t>
            </a:r>
            <a:r>
              <a:rPr lang="en-US" altLang="en-US" dirty="0" smtClean="0"/>
              <a:t>%</a:t>
            </a:r>
            <a:endParaRPr lang="en-US" altLang="en-US" dirty="0"/>
          </a:p>
          <a:p>
            <a:r>
              <a:rPr lang="en-US" altLang="en-US" dirty="0" smtClean="0"/>
              <a:t>ADHD </a:t>
            </a:r>
            <a:r>
              <a:rPr lang="en-US" altLang="en-US" dirty="0"/>
              <a:t>10</a:t>
            </a:r>
            <a:r>
              <a:rPr lang="en-US" altLang="en-US" dirty="0" smtClean="0"/>
              <a:t>% </a:t>
            </a:r>
          </a:p>
          <a:p>
            <a:r>
              <a:rPr lang="en-US" altLang="en-US" dirty="0"/>
              <a:t>Vision 10</a:t>
            </a:r>
            <a:r>
              <a:rPr lang="en-US" altLang="en-US" dirty="0" smtClean="0"/>
              <a:t>%</a:t>
            </a:r>
            <a:endParaRPr lang="en-US" altLang="en-US" dirty="0"/>
          </a:p>
          <a:p>
            <a:r>
              <a:rPr lang="en-US" altLang="en-US" dirty="0" smtClean="0"/>
              <a:t>Autism </a:t>
            </a:r>
            <a:r>
              <a:rPr lang="en-US" altLang="en-US" dirty="0"/>
              <a:t>4</a:t>
            </a:r>
            <a:r>
              <a:rPr lang="en-US" altLang="en-US" dirty="0" smtClean="0"/>
              <a:t>% </a:t>
            </a:r>
          </a:p>
          <a:p>
            <a:r>
              <a:rPr lang="en-US" altLang="en-US" dirty="0" smtClean="0"/>
              <a:t>Deaf </a:t>
            </a:r>
            <a:r>
              <a:rPr lang="en-US" altLang="en-US" dirty="0"/>
              <a:t>and Hard of Hearing </a:t>
            </a:r>
            <a:r>
              <a:rPr lang="en-US" altLang="en-US" dirty="0" smtClean="0"/>
              <a:t>4%</a:t>
            </a:r>
          </a:p>
          <a:p>
            <a:r>
              <a:rPr lang="en-US" altLang="en-US" dirty="0" smtClean="0"/>
              <a:t>Psychological </a:t>
            </a:r>
            <a:r>
              <a:rPr lang="en-US" altLang="en-US" dirty="0"/>
              <a:t>4</a:t>
            </a:r>
            <a:r>
              <a:rPr lang="en-US" altLang="en-US" dirty="0" smtClean="0"/>
              <a:t>% </a:t>
            </a:r>
          </a:p>
          <a:p>
            <a:r>
              <a:rPr lang="en-US" altLang="en-US" dirty="0" smtClean="0"/>
              <a:t>Other/no </a:t>
            </a:r>
            <a:r>
              <a:rPr lang="en-US" altLang="en-US" dirty="0"/>
              <a:t>answer 17%</a:t>
            </a:r>
          </a:p>
          <a:p>
            <a:endParaRPr lang="en-US" dirty="0"/>
          </a:p>
        </p:txBody>
      </p:sp>
    </p:spTree>
    <p:extLst>
      <p:ext uri="{BB962C8B-B14F-4D97-AF65-F5344CB8AC3E}">
        <p14:creationId xmlns:p14="http://schemas.microsoft.com/office/powerpoint/2010/main" val="1557427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What percentage of students referred to AMAC are coming prepared to use AT? </a:t>
            </a:r>
          </a:p>
        </p:txBody>
      </p:sp>
      <p:sp>
        <p:nvSpPr>
          <p:cNvPr id="3" name="Content Placeholder 2"/>
          <p:cNvSpPr>
            <a:spLocks noGrp="1"/>
          </p:cNvSpPr>
          <p:nvPr>
            <p:ph idx="1"/>
          </p:nvPr>
        </p:nvSpPr>
        <p:spPr/>
        <p:txBody>
          <a:bodyPr/>
          <a:lstStyle/>
          <a:p>
            <a:r>
              <a:rPr lang="en-US" dirty="0"/>
              <a:t>57% coming expressed a level of being comfortable with their AT</a:t>
            </a:r>
          </a:p>
          <a:p>
            <a:r>
              <a:rPr lang="en-US" dirty="0"/>
              <a:t>43% coming did not express comfort with their AT </a:t>
            </a:r>
          </a:p>
          <a:p>
            <a:endParaRPr lang="en-US" dirty="0"/>
          </a:p>
        </p:txBody>
      </p:sp>
    </p:spTree>
    <p:extLst>
      <p:ext uri="{BB962C8B-B14F-4D97-AF65-F5344CB8AC3E}">
        <p14:creationId xmlns:p14="http://schemas.microsoft.com/office/powerpoint/2010/main" val="30246196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400" b="1" dirty="0"/>
              <a:t>How successful were students who </a:t>
            </a:r>
            <a:r>
              <a:rPr lang="en-US" sz="2400" b="1" dirty="0" smtClean="0"/>
              <a:t>mastered </a:t>
            </a:r>
            <a:r>
              <a:rPr lang="en-US" sz="2400" b="1" dirty="0"/>
              <a:t>AT</a:t>
            </a:r>
            <a:r>
              <a:rPr lang="en-US" sz="2400" b="1" dirty="0" smtClean="0"/>
              <a:t/>
            </a:r>
            <a:br>
              <a:rPr lang="en-US" sz="2400" b="1" dirty="0" smtClean="0"/>
            </a:br>
            <a:r>
              <a:rPr lang="en-US" sz="2400" b="1" dirty="0" smtClean="0"/>
              <a:t>in </a:t>
            </a:r>
            <a:r>
              <a:rPr lang="en-US" sz="2400" b="1" dirty="0"/>
              <a:t>post-secondary settings?</a:t>
            </a:r>
          </a:p>
        </p:txBody>
      </p:sp>
      <p:sp>
        <p:nvSpPr>
          <p:cNvPr id="24579" name="Content Placeholder 1"/>
          <p:cNvSpPr>
            <a:spLocks noGrp="1"/>
          </p:cNvSpPr>
          <p:nvPr>
            <p:ph idx="1"/>
          </p:nvPr>
        </p:nvSpPr>
        <p:spPr bwMode="auto">
          <a:xfrm>
            <a:off x="457200" y="1447800"/>
            <a:ext cx="82296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dirty="0"/>
              <a:t>Change in grade point average </a:t>
            </a:r>
            <a:r>
              <a:rPr lang="en-US" dirty="0" smtClean="0"/>
              <a:t>from </a:t>
            </a:r>
            <a:r>
              <a:rPr lang="en-US" dirty="0"/>
              <a:t>High School to </a:t>
            </a:r>
            <a:r>
              <a:rPr lang="en-US" dirty="0" smtClean="0"/>
              <a:t>Post-Secondary </a:t>
            </a:r>
            <a:r>
              <a:rPr lang="en-US" altLang="en-US" dirty="0" smtClean="0"/>
              <a:t>among students </a:t>
            </a:r>
            <a:r>
              <a:rPr lang="en-US" altLang="en-US" dirty="0"/>
              <a:t>who mastered AT </a:t>
            </a:r>
            <a:r>
              <a:rPr lang="en-US" altLang="en-US" dirty="0" smtClean="0"/>
              <a:t>in high school:</a:t>
            </a:r>
          </a:p>
          <a:p>
            <a:pPr>
              <a:spcBef>
                <a:spcPct val="0"/>
              </a:spcBef>
            </a:pPr>
            <a:r>
              <a:rPr lang="en-US" altLang="en-US" dirty="0" smtClean="0"/>
              <a:t>GPA went up 47%, </a:t>
            </a:r>
          </a:p>
          <a:p>
            <a:pPr>
              <a:spcBef>
                <a:spcPct val="0"/>
              </a:spcBef>
            </a:pPr>
            <a:r>
              <a:rPr lang="en-US" altLang="en-US" dirty="0" smtClean="0"/>
              <a:t>GPA showed no </a:t>
            </a:r>
            <a:r>
              <a:rPr lang="en-US" altLang="en-US" dirty="0"/>
              <a:t>change 41%, </a:t>
            </a:r>
          </a:p>
          <a:p>
            <a:pPr>
              <a:spcBef>
                <a:spcPct val="0"/>
              </a:spcBef>
            </a:pPr>
            <a:r>
              <a:rPr lang="en-US" altLang="en-US" dirty="0" smtClean="0"/>
              <a:t>GPA went </a:t>
            </a:r>
            <a:r>
              <a:rPr lang="en-US" altLang="en-US" dirty="0"/>
              <a:t>down 11%</a:t>
            </a:r>
          </a:p>
          <a:p>
            <a:pPr marL="0" indent="0">
              <a:buFont typeface="Arial" panose="020B0604020202020204" pitchFamily="34" charset="0"/>
              <a:buNone/>
            </a:pPr>
            <a:r>
              <a:rPr lang="en-US" altLang="en-US" dirty="0" smtClean="0"/>
              <a:t/>
            </a:r>
            <a:br>
              <a:rPr lang="en-US" altLang="en-US" dirty="0" smtClean="0"/>
            </a:b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3080161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3" name="Content Placeholder"/>
          <p:cNvSpPr txBox="1">
            <a:spLocks/>
          </p:cNvSpPr>
          <p:nvPr/>
        </p:nvSpPr>
        <p:spPr>
          <a:xfrm>
            <a:off x="486128" y="1600200"/>
            <a:ext cx="8229600" cy="4465052"/>
          </a:xfrm>
          <a:prstGeom prst="rect">
            <a:avLst/>
          </a:prstGeom>
        </p:spPr>
        <p:txBody>
          <a:bodyPr>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Identify two differences between how students with disabilities are supported in high school and college. </a:t>
            </a:r>
          </a:p>
          <a:p>
            <a:r>
              <a:rPr lang="en-US" dirty="0" smtClean="0"/>
              <a:t>Explain two fundamental obstacles facing a student with a print disability who comes to college without having used AT. </a:t>
            </a:r>
          </a:p>
          <a:p>
            <a:r>
              <a:rPr lang="en-US" dirty="0" smtClean="0"/>
              <a:t>Formulate at least one implication from this study for high schools regarding preparation of their students with disabilities for higher education.</a:t>
            </a:r>
          </a:p>
          <a:p>
            <a:pPr lvl="4"/>
            <a:endParaRPr lang="en-US" dirty="0"/>
          </a:p>
        </p:txBody>
      </p:sp>
    </p:spTree>
    <p:extLst>
      <p:ext uri="{BB962C8B-B14F-4D97-AF65-F5344CB8AC3E}">
        <p14:creationId xmlns:p14="http://schemas.microsoft.com/office/powerpoint/2010/main" val="1181824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descr="Chart of How successful were students who did not master AT&#10;in post-secondary settings? &#10;GPA went up 26%, no change in GPA 7%, GPA went down 67%&#10;&#10;&#10;"/>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400" b="1" dirty="0"/>
              <a:t>How successful were </a:t>
            </a:r>
            <a:r>
              <a:rPr lang="en-US" sz="2400" b="1" dirty="0" smtClean="0"/>
              <a:t>students who did not master AT</a:t>
            </a:r>
            <a:br>
              <a:rPr lang="en-US" sz="2400" b="1" dirty="0" smtClean="0"/>
            </a:br>
            <a:r>
              <a:rPr lang="en-US" sz="2400" b="1" dirty="0" smtClean="0"/>
              <a:t>in </a:t>
            </a:r>
            <a:r>
              <a:rPr lang="en-US" sz="2400" b="1" dirty="0"/>
              <a:t>post-secondary settings?</a:t>
            </a:r>
          </a:p>
        </p:txBody>
      </p:sp>
      <p:sp>
        <p:nvSpPr>
          <p:cNvPr id="24579" name="Content Placeholder 1"/>
          <p:cNvSpPr>
            <a:spLocks noGrp="1"/>
          </p:cNvSpPr>
          <p:nvPr>
            <p:ph idx="1"/>
          </p:nvPr>
        </p:nvSpPr>
        <p:spPr bwMode="auto">
          <a:xfrm>
            <a:off x="457200" y="1447800"/>
            <a:ext cx="8229600" cy="46783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dirty="0" smtClean="0"/>
              <a:t>Change </a:t>
            </a:r>
            <a:r>
              <a:rPr lang="en-US" dirty="0"/>
              <a:t>in grade point average from High School to Post-Secondary </a:t>
            </a:r>
            <a:r>
              <a:rPr lang="en-US" altLang="en-US" dirty="0"/>
              <a:t>among students who </a:t>
            </a:r>
            <a:r>
              <a:rPr lang="en-US" altLang="en-US" dirty="0" smtClean="0"/>
              <a:t>had not mastered </a:t>
            </a:r>
            <a:r>
              <a:rPr lang="en-US" altLang="en-US" dirty="0"/>
              <a:t>AT in high school:</a:t>
            </a:r>
          </a:p>
          <a:p>
            <a:pPr marL="0" indent="0">
              <a:spcBef>
                <a:spcPct val="0"/>
              </a:spcBef>
              <a:buNone/>
            </a:pPr>
            <a:endParaRPr lang="en-US" altLang="en-US" dirty="0"/>
          </a:p>
          <a:p>
            <a:pPr>
              <a:spcBef>
                <a:spcPct val="0"/>
              </a:spcBef>
            </a:pPr>
            <a:r>
              <a:rPr lang="en-US" altLang="en-US" dirty="0" smtClean="0"/>
              <a:t>GPA went </a:t>
            </a:r>
            <a:r>
              <a:rPr lang="en-US" altLang="en-US" dirty="0"/>
              <a:t>Up 27%</a:t>
            </a:r>
          </a:p>
          <a:p>
            <a:pPr>
              <a:spcBef>
                <a:spcPct val="0"/>
              </a:spcBef>
            </a:pPr>
            <a:r>
              <a:rPr lang="en-US" altLang="en-US" dirty="0" smtClean="0"/>
              <a:t>GPA showed no </a:t>
            </a:r>
            <a:r>
              <a:rPr lang="en-US" altLang="en-US" dirty="0"/>
              <a:t>Change 7%</a:t>
            </a:r>
          </a:p>
          <a:p>
            <a:pPr>
              <a:spcBef>
                <a:spcPct val="0"/>
              </a:spcBef>
            </a:pPr>
            <a:r>
              <a:rPr lang="en-US" altLang="en-US" dirty="0" smtClean="0"/>
              <a:t>GPA went </a:t>
            </a:r>
            <a:r>
              <a:rPr lang="en-US" altLang="en-US" dirty="0"/>
              <a:t>down 67%</a:t>
            </a:r>
          </a:p>
          <a:p>
            <a:pPr marL="0" indent="0">
              <a:buFont typeface="Arial" panose="020B0604020202020204" pitchFamily="34" charset="0"/>
              <a:buNone/>
            </a:pPr>
            <a:r>
              <a:rPr lang="en-US" altLang="en-US" dirty="0" smtClean="0"/>
              <a:t/>
            </a:r>
            <a:br>
              <a:rPr lang="en-US" altLang="en-US" dirty="0" smtClean="0"/>
            </a:b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31737212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400" b="1" dirty="0" smtClean="0"/>
              <a:t>Did Students Feel </a:t>
            </a:r>
            <a:r>
              <a:rPr lang="en-US" sz="2400" b="1" dirty="0"/>
              <a:t>AT Made a Difference</a:t>
            </a:r>
            <a:r>
              <a:rPr lang="en-US" sz="2400" b="1" dirty="0" smtClean="0"/>
              <a:t>? </a:t>
            </a:r>
            <a:br>
              <a:rPr lang="en-US" sz="2400" b="1" dirty="0" smtClean="0"/>
            </a:br>
            <a:r>
              <a:rPr lang="en-US" sz="2400" b="1" dirty="0" smtClean="0"/>
              <a:t>(All participants)</a:t>
            </a:r>
            <a:endParaRPr lang="en-US" sz="2400" b="1" dirty="0"/>
          </a:p>
        </p:txBody>
      </p:sp>
      <p:sp>
        <p:nvSpPr>
          <p:cNvPr id="2457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spcBef>
                <a:spcPct val="0"/>
              </a:spcBef>
              <a:buNone/>
            </a:pPr>
            <a:r>
              <a:rPr lang="en-US" altLang="en-US" sz="3600" dirty="0" smtClean="0"/>
              <a:t>Among all participants:</a:t>
            </a:r>
            <a:endParaRPr lang="en-US" altLang="en-US" sz="3600" dirty="0"/>
          </a:p>
          <a:p>
            <a:pPr>
              <a:spcBef>
                <a:spcPct val="0"/>
              </a:spcBef>
            </a:pPr>
            <a:r>
              <a:rPr lang="en-US" altLang="en-US" sz="3600" dirty="0" smtClean="0"/>
              <a:t>Definitely </a:t>
            </a:r>
            <a:r>
              <a:rPr lang="en-US" altLang="en-US" sz="3600" dirty="0"/>
              <a:t>57%, </a:t>
            </a:r>
            <a:endParaRPr lang="en-US" altLang="en-US" sz="3600" dirty="0" smtClean="0"/>
          </a:p>
          <a:p>
            <a:pPr>
              <a:spcBef>
                <a:spcPct val="0"/>
              </a:spcBef>
            </a:pPr>
            <a:r>
              <a:rPr lang="en-US" altLang="en-US" sz="3600" dirty="0" smtClean="0"/>
              <a:t>Probably </a:t>
            </a:r>
            <a:r>
              <a:rPr lang="en-US" altLang="en-US" sz="3600" dirty="0"/>
              <a:t>15%, </a:t>
            </a:r>
            <a:endParaRPr lang="en-US" altLang="en-US" sz="3600" dirty="0" smtClean="0"/>
          </a:p>
          <a:p>
            <a:pPr>
              <a:spcBef>
                <a:spcPct val="0"/>
              </a:spcBef>
            </a:pPr>
            <a:r>
              <a:rPr lang="en-US" altLang="en-US" sz="3600" dirty="0" smtClean="0"/>
              <a:t>Maybe </a:t>
            </a:r>
            <a:r>
              <a:rPr lang="en-US" altLang="en-US" sz="3600" dirty="0"/>
              <a:t>9%, </a:t>
            </a:r>
            <a:endParaRPr lang="en-US" altLang="en-US" sz="3600" dirty="0" smtClean="0"/>
          </a:p>
          <a:p>
            <a:pPr>
              <a:spcBef>
                <a:spcPct val="0"/>
              </a:spcBef>
            </a:pPr>
            <a:r>
              <a:rPr lang="en-US" altLang="en-US" sz="3600" dirty="0" smtClean="0"/>
              <a:t>Not </a:t>
            </a:r>
            <a:r>
              <a:rPr lang="en-US" altLang="en-US" sz="3600" dirty="0"/>
              <a:t>4%, </a:t>
            </a:r>
            <a:endParaRPr lang="en-US" altLang="en-US" sz="3600" dirty="0" smtClean="0"/>
          </a:p>
          <a:p>
            <a:pPr>
              <a:spcBef>
                <a:spcPct val="0"/>
              </a:spcBef>
            </a:pPr>
            <a:r>
              <a:rPr lang="en-US" altLang="en-US" sz="3600" dirty="0" smtClean="0"/>
              <a:t>No </a:t>
            </a:r>
            <a:r>
              <a:rPr lang="en-US" altLang="en-US" sz="3600" dirty="0"/>
              <a:t>Answer 15%</a:t>
            </a:r>
          </a:p>
          <a:p>
            <a:pPr marL="0" indent="0">
              <a:buFont typeface="Arial" panose="020B0604020202020204" pitchFamily="34" charset="0"/>
              <a:buNone/>
            </a:pPr>
            <a:r>
              <a:rPr lang="en-US" altLang="en-US" dirty="0" smtClean="0"/>
              <a:t>. </a:t>
            </a:r>
            <a:r>
              <a:rPr lang="en-US" altLang="en-US" dirty="0" smtClean="0"/>
              <a:t/>
            </a:r>
            <a:br>
              <a:rPr lang="en-US" altLang="en-US" dirty="0" smtClean="0"/>
            </a:b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21640915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342900" indent="-342900"/>
            <a:r>
              <a:rPr lang="en-US" sz="2400" b="1" dirty="0"/>
              <a:t>Did Students Feel AT Made a Difference</a:t>
            </a:r>
            <a:r>
              <a:rPr lang="en-US" sz="2400" b="1" dirty="0" smtClean="0"/>
              <a:t>?</a:t>
            </a:r>
            <a:br>
              <a:rPr lang="en-US" sz="2400" b="1" dirty="0" smtClean="0"/>
            </a:br>
            <a:r>
              <a:rPr lang="en-US" sz="2400" b="1" dirty="0" smtClean="0"/>
              <a:t>(students with high incidence disabilities)</a:t>
            </a:r>
            <a:endParaRPr lang="en-US" sz="2800" b="1" dirty="0"/>
          </a:p>
        </p:txBody>
      </p:sp>
      <p:sp>
        <p:nvSpPr>
          <p:cNvPr id="2457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spcBef>
                <a:spcPct val="0"/>
              </a:spcBef>
              <a:buNone/>
            </a:pPr>
            <a:r>
              <a:rPr lang="en-US" altLang="en-US" dirty="0" smtClean="0"/>
              <a:t>Did </a:t>
            </a:r>
            <a:r>
              <a:rPr lang="en-US" altLang="en-US" dirty="0"/>
              <a:t>Students Feel AT Made a Difference?</a:t>
            </a:r>
          </a:p>
          <a:p>
            <a:pPr>
              <a:spcBef>
                <a:spcPct val="0"/>
              </a:spcBef>
            </a:pPr>
            <a:r>
              <a:rPr lang="en-US" altLang="en-US" dirty="0" smtClean="0"/>
              <a:t>(among students </a:t>
            </a:r>
            <a:r>
              <a:rPr lang="en-US" altLang="en-US" dirty="0"/>
              <a:t>with high incidence disabilities) </a:t>
            </a:r>
            <a:endParaRPr lang="en-US" altLang="en-US" dirty="0" smtClean="0"/>
          </a:p>
          <a:p>
            <a:pPr>
              <a:spcBef>
                <a:spcPct val="0"/>
              </a:spcBef>
            </a:pPr>
            <a:r>
              <a:rPr lang="en-US" altLang="en-US" dirty="0" smtClean="0"/>
              <a:t>Definitely </a:t>
            </a:r>
            <a:r>
              <a:rPr lang="en-US" altLang="en-US" dirty="0"/>
              <a:t>58%, </a:t>
            </a:r>
            <a:endParaRPr lang="en-US" altLang="en-US" dirty="0" smtClean="0"/>
          </a:p>
          <a:p>
            <a:pPr>
              <a:spcBef>
                <a:spcPct val="0"/>
              </a:spcBef>
            </a:pPr>
            <a:r>
              <a:rPr lang="en-US" altLang="en-US" dirty="0" smtClean="0"/>
              <a:t>Probably </a:t>
            </a:r>
            <a:r>
              <a:rPr lang="en-US" altLang="en-US" dirty="0"/>
              <a:t>18%, </a:t>
            </a:r>
            <a:endParaRPr lang="en-US" altLang="en-US" dirty="0" smtClean="0"/>
          </a:p>
          <a:p>
            <a:pPr>
              <a:spcBef>
                <a:spcPct val="0"/>
              </a:spcBef>
            </a:pPr>
            <a:r>
              <a:rPr lang="en-US" altLang="en-US" dirty="0" smtClean="0"/>
              <a:t>Maybe </a:t>
            </a:r>
            <a:r>
              <a:rPr lang="en-US" altLang="en-US" dirty="0"/>
              <a:t>13%, </a:t>
            </a:r>
            <a:endParaRPr lang="en-US" altLang="en-US" dirty="0" smtClean="0"/>
          </a:p>
          <a:p>
            <a:pPr>
              <a:spcBef>
                <a:spcPct val="0"/>
              </a:spcBef>
            </a:pPr>
            <a:r>
              <a:rPr lang="en-US" altLang="en-US" dirty="0" smtClean="0"/>
              <a:t>Not </a:t>
            </a:r>
            <a:r>
              <a:rPr lang="en-US" altLang="en-US" dirty="0"/>
              <a:t>3%, </a:t>
            </a:r>
            <a:endParaRPr lang="en-US" altLang="en-US" dirty="0" smtClean="0"/>
          </a:p>
          <a:p>
            <a:pPr>
              <a:spcBef>
                <a:spcPct val="0"/>
              </a:spcBef>
            </a:pPr>
            <a:r>
              <a:rPr lang="en-US" altLang="en-US" dirty="0" smtClean="0"/>
              <a:t>No </a:t>
            </a:r>
            <a:r>
              <a:rPr lang="en-US" altLang="en-US" dirty="0"/>
              <a:t>Answer 8%</a:t>
            </a:r>
          </a:p>
          <a:p>
            <a:pPr marL="0" indent="0">
              <a:buNone/>
            </a:pPr>
            <a:endParaRPr lang="en-US" altLang="en-US" dirty="0" smtClean="0"/>
          </a:p>
        </p:txBody>
      </p:sp>
    </p:spTree>
    <p:extLst>
      <p:ext uri="{BB962C8B-B14F-4D97-AF65-F5344CB8AC3E}">
        <p14:creationId xmlns:p14="http://schemas.microsoft.com/office/powerpoint/2010/main" val="13706011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br>
              <a:rPr lang="en-US" dirty="0"/>
            </a:br>
            <a:endParaRPr lang="en-US" dirty="0"/>
          </a:p>
        </p:txBody>
      </p:sp>
      <p:sp>
        <p:nvSpPr>
          <p:cNvPr id="3" name="Content Placeholder 2"/>
          <p:cNvSpPr>
            <a:spLocks noGrp="1"/>
          </p:cNvSpPr>
          <p:nvPr>
            <p:ph idx="1"/>
          </p:nvPr>
        </p:nvSpPr>
        <p:spPr>
          <a:xfrm>
            <a:off x="1143000" y="1600200"/>
            <a:ext cx="7543800" cy="4525963"/>
          </a:xfrm>
        </p:spPr>
        <p:txBody>
          <a:bodyPr/>
          <a:lstStyle/>
          <a:p>
            <a:endParaRPr lang="en-US" dirty="0"/>
          </a:p>
        </p:txBody>
      </p:sp>
      <p:pic>
        <p:nvPicPr>
          <p:cNvPr id="4" name="Picture Placeholder 9" descr="image of person scratching their head with question mark in background."/>
          <p:cNvPicPr>
            <a:picLocks noChangeAspect="1"/>
          </p:cNvPicPr>
          <p:nvPr/>
        </p:nvPicPr>
        <p:blipFill>
          <a:blip r:embed="rId2"/>
          <a:stretch>
            <a:fillRect/>
          </a:stretch>
        </p:blipFill>
        <p:spPr>
          <a:xfrm>
            <a:off x="1143000" y="1676400"/>
            <a:ext cx="7381651" cy="4666401"/>
          </a:xfrm>
          <a:prstGeom prst="rect">
            <a:avLst/>
          </a:prstGeom>
        </p:spPr>
      </p:pic>
    </p:spTree>
    <p:extLst>
      <p:ext uri="{BB962C8B-B14F-4D97-AF65-F5344CB8AC3E}">
        <p14:creationId xmlns:p14="http://schemas.microsoft.com/office/powerpoint/2010/main" val="2453776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800" b="1" dirty="0"/>
              <a:t>AMAC Study: Participant Comments</a:t>
            </a:r>
          </a:p>
        </p:txBody>
      </p:sp>
      <p:sp>
        <p:nvSpPr>
          <p:cNvPr id="2457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a:t>My grades and </a:t>
            </a:r>
            <a:r>
              <a:rPr lang="en-US" dirty="0" err="1"/>
              <a:t>gpa</a:t>
            </a:r>
            <a:r>
              <a:rPr lang="en-US" dirty="0"/>
              <a:t> has [sic] gone up dramatically with the [AT] I have been given.” </a:t>
            </a:r>
          </a:p>
          <a:p>
            <a:r>
              <a:rPr lang="en-US" dirty="0"/>
              <a:t>“I am visually impaired - need all the help. I can not write - was never taught how to use tech in HS.”</a:t>
            </a:r>
          </a:p>
          <a:p>
            <a:r>
              <a:rPr lang="en-US" dirty="0"/>
              <a:t>“It helped make learning in college easier to understand.”</a:t>
            </a:r>
          </a:p>
          <a:p>
            <a:pPr marL="0" indent="0">
              <a:buFont typeface="Arial" panose="020B0604020202020204" pitchFamily="34" charset="0"/>
              <a:buNone/>
            </a:pP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3165095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800" b="1" dirty="0"/>
              <a:t>AMAC Study: Participant </a:t>
            </a:r>
            <a:r>
              <a:rPr lang="en-US" sz="2800" b="1" dirty="0" smtClean="0"/>
              <a:t>Comments </a:t>
            </a:r>
            <a:r>
              <a:rPr lang="en-US" sz="2000" b="1" dirty="0" smtClean="0"/>
              <a:t>(2)</a:t>
            </a:r>
            <a:endParaRPr lang="en-US" sz="2000" b="1" dirty="0"/>
          </a:p>
        </p:txBody>
      </p:sp>
      <p:sp>
        <p:nvSpPr>
          <p:cNvPr id="2457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a:t>“Typing is excruciatingly painful for me; I don't think I would've been able to write the required essays in my intro humanities courses without the use of speech recognition technology. </a:t>
            </a:r>
          </a:p>
          <a:p>
            <a:r>
              <a:rPr lang="en-US" dirty="0"/>
              <a:t>Now </a:t>
            </a:r>
            <a:r>
              <a:rPr lang="en-US" dirty="0" err="1"/>
              <a:t>i</a:t>
            </a:r>
            <a:r>
              <a:rPr lang="en-US" dirty="0"/>
              <a:t> use assistive technology and my grades have improved.”</a:t>
            </a:r>
          </a:p>
          <a:p>
            <a:pPr marL="0" indent="0">
              <a:buFont typeface="Arial" panose="020B0604020202020204" pitchFamily="34" charset="0"/>
              <a:buNone/>
            </a:pP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17797947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800" b="1" dirty="0"/>
              <a:t>AMAC Study: Participant </a:t>
            </a:r>
            <a:r>
              <a:rPr lang="en-US" sz="2800" b="1" dirty="0" smtClean="0"/>
              <a:t>Comments </a:t>
            </a:r>
            <a:r>
              <a:rPr lang="en-US" sz="2000" b="1" dirty="0" smtClean="0"/>
              <a:t>(3)</a:t>
            </a:r>
            <a:endParaRPr lang="en-US" sz="2000" b="1" dirty="0"/>
          </a:p>
        </p:txBody>
      </p:sp>
      <p:sp>
        <p:nvSpPr>
          <p:cNvPr id="24579" name="Content Placeholder 1"/>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a:t>“I feel [AT] should be more readily available to students from the time they are diagnosed through their entire education in order to better enable them for a successful education and learning environment.” </a:t>
            </a:r>
          </a:p>
          <a:p>
            <a:endParaRPr lang="en-US" dirty="0"/>
          </a:p>
          <a:p>
            <a:pPr marL="0" indent="0">
              <a:buFont typeface="Arial" panose="020B0604020202020204" pitchFamily="34" charset="0"/>
              <a:buNone/>
            </a:pPr>
            <a:r>
              <a:rPr lang="en-US" altLang="en-US" dirty="0" smtClean="0"/>
              <a:t/>
            </a:r>
            <a:br>
              <a:rPr lang="en-US" altLang="en-US" dirty="0" smtClean="0"/>
            </a:br>
            <a:endParaRPr lang="en-US" altLang="en-US" dirty="0" smtClean="0"/>
          </a:p>
        </p:txBody>
      </p:sp>
    </p:spTree>
    <p:extLst>
      <p:ext uri="{BB962C8B-B14F-4D97-AF65-F5344CB8AC3E}">
        <p14:creationId xmlns:p14="http://schemas.microsoft.com/office/powerpoint/2010/main" val="17797947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How would you describe your first year of college/tech school?</a:t>
            </a:r>
            <a:br>
              <a:rPr lang="en-US" sz="2800" dirty="0" smtClean="0"/>
            </a:br>
            <a:endParaRPr lang="en-US" sz="2800" dirty="0"/>
          </a:p>
        </p:txBody>
      </p:sp>
      <p:sp>
        <p:nvSpPr>
          <p:cNvPr id="5" name="Content Placeholder 4"/>
          <p:cNvSpPr>
            <a:spLocks noGrp="1"/>
          </p:cNvSpPr>
          <p:nvPr>
            <p:ph idx="1"/>
          </p:nvPr>
        </p:nvSpPr>
        <p:spPr/>
        <p:txBody>
          <a:bodyPr/>
          <a:lstStyle/>
          <a:p>
            <a:pPr eaLnBrk="1" fontAlgn="t" hangingPunct="1"/>
            <a:r>
              <a:rPr lang="en-US" dirty="0"/>
              <a:t>Easy  		</a:t>
            </a:r>
            <a:r>
              <a:rPr lang="en-US" dirty="0" smtClean="0"/>
              <a:t>				12.22</a:t>
            </a:r>
            <a:r>
              <a:rPr lang="en-US" b="1" dirty="0"/>
              <a:t>%</a:t>
            </a:r>
            <a:endParaRPr lang="en-US" dirty="0"/>
          </a:p>
          <a:p>
            <a:pPr eaLnBrk="1" fontAlgn="t" hangingPunct="1"/>
            <a:r>
              <a:rPr lang="en-US" dirty="0"/>
              <a:t>Straightforward  	 </a:t>
            </a:r>
            <a:r>
              <a:rPr lang="en-US" dirty="0" smtClean="0"/>
              <a:t>	23.33</a:t>
            </a:r>
            <a:r>
              <a:rPr lang="en-US" dirty="0"/>
              <a:t>%</a:t>
            </a:r>
          </a:p>
          <a:p>
            <a:pPr eaLnBrk="1" fontAlgn="t" hangingPunct="1"/>
            <a:r>
              <a:rPr lang="en-US" dirty="0"/>
              <a:t>I had to work at it   	30.00%</a:t>
            </a:r>
          </a:p>
          <a:p>
            <a:pPr eaLnBrk="1" fontAlgn="t" hangingPunct="1"/>
            <a:r>
              <a:rPr lang="en-US" dirty="0"/>
              <a:t>It was hard   		</a:t>
            </a:r>
            <a:r>
              <a:rPr lang="en-US" dirty="0" smtClean="0"/>
              <a:t>		18.89</a:t>
            </a:r>
            <a:r>
              <a:rPr lang="en-US" dirty="0"/>
              <a:t>%</a:t>
            </a:r>
          </a:p>
          <a:p>
            <a:pPr eaLnBrk="1" fontAlgn="t" hangingPunct="1"/>
            <a:r>
              <a:rPr lang="en-US" dirty="0"/>
              <a:t>It was very hard   	 </a:t>
            </a:r>
            <a:r>
              <a:rPr lang="en-US" dirty="0" smtClean="0"/>
              <a:t>	15.56</a:t>
            </a:r>
            <a:r>
              <a:rPr lang="en-US" dirty="0"/>
              <a:t>%</a:t>
            </a:r>
          </a:p>
          <a:p>
            <a:endParaRPr lang="en-US" dirty="0"/>
          </a:p>
        </p:txBody>
      </p:sp>
    </p:spTree>
    <p:extLst>
      <p:ext uri="{BB962C8B-B14F-4D97-AF65-F5344CB8AC3E}">
        <p14:creationId xmlns:p14="http://schemas.microsoft.com/office/powerpoint/2010/main" val="18057895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400" b="1" dirty="0"/>
              <a:t>How difficult was each of the following tasks </a:t>
            </a:r>
            <a:r>
              <a:rPr lang="en-US" sz="2400" b="1" dirty="0" smtClean="0"/>
              <a:t/>
            </a:r>
            <a:br>
              <a:rPr lang="en-US" sz="2400" b="1" dirty="0" smtClean="0"/>
            </a:br>
            <a:r>
              <a:rPr lang="en-US" sz="2400" b="1" dirty="0" smtClean="0"/>
              <a:t>for </a:t>
            </a:r>
            <a:r>
              <a:rPr lang="en-US" sz="2400" b="1" dirty="0"/>
              <a:t>you in college/tech school? </a:t>
            </a:r>
          </a:p>
        </p:txBody>
      </p:sp>
      <p:sp>
        <p:nvSpPr>
          <p:cNvPr id="6" name="Rectangle 5"/>
          <p:cNvSpPr/>
          <p:nvPr/>
        </p:nvSpPr>
        <p:spPr>
          <a:xfrm>
            <a:off x="304800" y="1676400"/>
            <a:ext cx="8610599" cy="2462213"/>
          </a:xfrm>
          <a:prstGeom prst="rect">
            <a:avLst/>
          </a:prstGeom>
        </p:spPr>
        <p:txBody>
          <a:bodyPr wrap="square">
            <a:spAutoFit/>
          </a:bodyPr>
          <a:lstStyle/>
          <a:p>
            <a:pPr eaLnBrk="1" fontAlgn="t" hangingPunct="1"/>
            <a:r>
              <a:rPr lang="en-US" sz="2200" b="1" dirty="0"/>
              <a:t>	</a:t>
            </a:r>
            <a:r>
              <a:rPr lang="en-US" sz="2200" b="1" dirty="0" smtClean="0"/>
              <a:t>	Reading   Writing  Computation  Note Taking  Test Taking</a:t>
            </a:r>
            <a:r>
              <a:rPr lang="en-US" sz="2200" b="1" dirty="0"/>
              <a:t>		</a:t>
            </a:r>
          </a:p>
          <a:p>
            <a:pPr eaLnBrk="1" fontAlgn="t" hangingPunct="1"/>
            <a:r>
              <a:rPr lang="en-US" sz="2200" b="1" dirty="0" smtClean="0"/>
              <a:t>Real Easy</a:t>
            </a:r>
            <a:r>
              <a:rPr lang="en-US" sz="2200" dirty="0" smtClean="0"/>
              <a:t>	14.61%     13.48%        14.61%	      10.11%	7.87%</a:t>
            </a:r>
            <a:endParaRPr lang="en-US" sz="2200" dirty="0"/>
          </a:p>
          <a:p>
            <a:pPr eaLnBrk="1" fontAlgn="t" hangingPunct="1"/>
            <a:r>
              <a:rPr lang="en-US" sz="2200" b="1" dirty="0" smtClean="0"/>
              <a:t>Sort of Easy</a:t>
            </a:r>
            <a:r>
              <a:rPr lang="en-US" sz="2200" dirty="0" smtClean="0"/>
              <a:t>	20.22% 	    16.85%        21.35%	      20.22%	14.61%</a:t>
            </a:r>
            <a:endParaRPr lang="en-US" sz="2200" dirty="0"/>
          </a:p>
          <a:p>
            <a:pPr eaLnBrk="1" fontAlgn="t" hangingPunct="1"/>
            <a:r>
              <a:rPr lang="en-US" sz="2200" b="1" dirty="0" smtClean="0"/>
              <a:t>Had to Work </a:t>
            </a:r>
            <a:r>
              <a:rPr lang="en-US" sz="2200" dirty="0" smtClean="0"/>
              <a:t>	15.73%	    19.10%        24.72%	      21.35%	21.35</a:t>
            </a:r>
            <a:r>
              <a:rPr lang="en-US" sz="2200" dirty="0"/>
              <a:t>%</a:t>
            </a:r>
            <a:endParaRPr lang="en-US" sz="2200" dirty="0"/>
          </a:p>
          <a:p>
            <a:pPr eaLnBrk="1" fontAlgn="t" hangingPunct="1"/>
            <a:r>
              <a:rPr lang="en-US" sz="2200" b="1" dirty="0" smtClean="0"/>
              <a:t>Hard</a:t>
            </a:r>
            <a:r>
              <a:rPr lang="en-US" sz="2200" dirty="0" smtClean="0"/>
              <a:t>	 	30.34%	    32.54%        21.35%	      28.09%	32.58%</a:t>
            </a:r>
            <a:endParaRPr lang="en-US" sz="2200" dirty="0"/>
          </a:p>
          <a:p>
            <a:pPr eaLnBrk="1" fontAlgn="t" hangingPunct="1"/>
            <a:r>
              <a:rPr lang="en-US" sz="2200" b="1" dirty="0" smtClean="0"/>
              <a:t>Real Hard</a:t>
            </a:r>
            <a:r>
              <a:rPr lang="en-US" sz="2200" dirty="0"/>
              <a:t>	</a:t>
            </a:r>
            <a:r>
              <a:rPr lang="en-US" sz="2200" dirty="0" smtClean="0"/>
              <a:t>19.10%	    17.98%        17.98%	      20.22%	23.60%</a:t>
            </a:r>
            <a:endParaRPr lang="en-US" sz="2200" dirty="0"/>
          </a:p>
        </p:txBody>
      </p:sp>
    </p:spTree>
    <p:extLst>
      <p:ext uri="{BB962C8B-B14F-4D97-AF65-F5344CB8AC3E}">
        <p14:creationId xmlns:p14="http://schemas.microsoft.com/office/powerpoint/2010/main" val="23507562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381000" y="0"/>
            <a:ext cx="83058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sz="2400" b="1" dirty="0"/>
              <a:t>How difficult was each of the following </a:t>
            </a:r>
            <a:r>
              <a:rPr lang="en-US" sz="2400" b="1" dirty="0" smtClean="0"/>
              <a:t>subjects </a:t>
            </a:r>
            <a:br>
              <a:rPr lang="en-US" sz="2400" b="1" dirty="0" smtClean="0"/>
            </a:br>
            <a:r>
              <a:rPr lang="en-US" sz="2400" b="1" dirty="0" smtClean="0"/>
              <a:t>for </a:t>
            </a:r>
            <a:r>
              <a:rPr lang="en-US" sz="2400" b="1" dirty="0"/>
              <a:t>you in college/tech school? </a:t>
            </a:r>
          </a:p>
        </p:txBody>
      </p:sp>
      <p:sp>
        <p:nvSpPr>
          <p:cNvPr id="5" name="Rectangle 4"/>
          <p:cNvSpPr/>
          <p:nvPr/>
        </p:nvSpPr>
        <p:spPr>
          <a:xfrm>
            <a:off x="420415" y="1752600"/>
            <a:ext cx="8150772" cy="3416320"/>
          </a:xfrm>
          <a:prstGeom prst="rect">
            <a:avLst/>
          </a:prstGeom>
        </p:spPr>
        <p:txBody>
          <a:bodyPr wrap="square">
            <a:spAutoFit/>
          </a:bodyPr>
          <a:lstStyle/>
          <a:p>
            <a:pPr eaLnBrk="1" fontAlgn="t" hangingPunct="1"/>
            <a:r>
              <a:rPr lang="en-US" sz="2400" b="1" dirty="0"/>
              <a:t>		</a:t>
            </a:r>
            <a:r>
              <a:rPr lang="en-US" sz="2400" b="1" dirty="0"/>
              <a:t> English</a:t>
            </a:r>
            <a:r>
              <a:rPr lang="en-US" sz="2400" b="1" dirty="0" smtClean="0"/>
              <a:t>/				</a:t>
            </a:r>
            <a:r>
              <a:rPr lang="en-US" sz="2400" b="1" dirty="0"/>
              <a:t>  </a:t>
            </a:r>
            <a:r>
              <a:rPr lang="en-US" sz="2400" b="1" dirty="0" smtClean="0"/>
              <a:t> Social</a:t>
            </a:r>
          </a:p>
          <a:p>
            <a:pPr eaLnBrk="1" fontAlgn="t" hangingPunct="1"/>
            <a:r>
              <a:rPr lang="en-US" sz="2400" b="1" dirty="0"/>
              <a:t>	</a:t>
            </a:r>
            <a:r>
              <a:rPr lang="en-US" sz="2400" b="1" dirty="0" smtClean="0"/>
              <a:t>	Lang. </a:t>
            </a:r>
            <a:r>
              <a:rPr lang="en-US" sz="2400" b="1" dirty="0"/>
              <a:t>Arts </a:t>
            </a:r>
            <a:r>
              <a:rPr lang="en-US" sz="2400" b="1" dirty="0" smtClean="0"/>
              <a:t>	Math           Science</a:t>
            </a:r>
            <a:r>
              <a:rPr lang="en-US" sz="2400" b="1" dirty="0"/>
              <a:t>	</a:t>
            </a:r>
            <a:r>
              <a:rPr lang="en-US" sz="2400" b="1" dirty="0" smtClean="0"/>
              <a:t>  </a:t>
            </a:r>
            <a:r>
              <a:rPr lang="en-US" sz="2400" b="1" dirty="0"/>
              <a:t>Studies </a:t>
            </a:r>
            <a:r>
              <a:rPr lang="en-US" sz="2400" b="1" dirty="0" smtClean="0"/>
              <a:t> </a:t>
            </a:r>
          </a:p>
          <a:p>
            <a:pPr eaLnBrk="1" fontAlgn="t" hangingPunct="1"/>
            <a:r>
              <a:rPr lang="en-US" sz="2400" b="1" dirty="0" smtClean="0"/>
              <a:t>Easy</a:t>
            </a:r>
            <a:r>
              <a:rPr lang="en-US" sz="2400" dirty="0"/>
              <a:t>	</a:t>
            </a:r>
            <a:r>
              <a:rPr lang="en-US" sz="2400" dirty="0" smtClean="0"/>
              <a:t>	14.12%		20.24%	       19.51%	   16.87%</a:t>
            </a:r>
            <a:endParaRPr lang="en-US" sz="2400" dirty="0"/>
          </a:p>
          <a:p>
            <a:pPr eaLnBrk="1" fontAlgn="t" hangingPunct="1"/>
            <a:r>
              <a:rPr lang="en-US" sz="2400" b="1" dirty="0"/>
              <a:t>Sort of Easy</a:t>
            </a:r>
            <a:r>
              <a:rPr lang="en-US" sz="2400" dirty="0"/>
              <a:t>	</a:t>
            </a:r>
            <a:r>
              <a:rPr lang="en-US" sz="2400" dirty="0" smtClean="0"/>
              <a:t>29.41%</a:t>
            </a:r>
            <a:r>
              <a:rPr lang="en-US" sz="2400" dirty="0"/>
              <a:t>	    </a:t>
            </a:r>
            <a:r>
              <a:rPr lang="en-US" sz="2400" dirty="0" smtClean="0"/>
              <a:t>	15.48%        20.73%</a:t>
            </a:r>
            <a:r>
              <a:rPr lang="en-US" sz="2400" dirty="0"/>
              <a:t>	  </a:t>
            </a:r>
            <a:r>
              <a:rPr lang="en-US" sz="2400" dirty="0" smtClean="0"/>
              <a:t> 33.73%</a:t>
            </a:r>
          </a:p>
          <a:p>
            <a:pPr eaLnBrk="1" fontAlgn="t" hangingPunct="1"/>
            <a:r>
              <a:rPr lang="en-US" sz="2400" b="1" dirty="0" smtClean="0"/>
              <a:t>Had to Work </a:t>
            </a:r>
            <a:r>
              <a:rPr lang="en-US" sz="2400" dirty="0"/>
              <a:t>	</a:t>
            </a:r>
            <a:r>
              <a:rPr lang="en-US" sz="2400" dirty="0" smtClean="0"/>
              <a:t>30.59%</a:t>
            </a:r>
            <a:r>
              <a:rPr lang="en-US" sz="2400" dirty="0"/>
              <a:t>	    </a:t>
            </a:r>
            <a:r>
              <a:rPr lang="en-US" sz="2400" dirty="0" smtClean="0"/>
              <a:t>	17.86%        37.80%</a:t>
            </a:r>
            <a:r>
              <a:rPr lang="en-US" sz="2400" dirty="0"/>
              <a:t>	</a:t>
            </a:r>
            <a:r>
              <a:rPr lang="en-US" sz="2400" dirty="0" smtClean="0"/>
              <a:t>   26.51%</a:t>
            </a:r>
            <a:endParaRPr lang="en-US" sz="2400" dirty="0"/>
          </a:p>
          <a:p>
            <a:pPr eaLnBrk="1" fontAlgn="t" hangingPunct="1"/>
            <a:r>
              <a:rPr lang="en-US" sz="2400" b="1" dirty="0"/>
              <a:t>Hard</a:t>
            </a:r>
            <a:r>
              <a:rPr lang="en-US" sz="2400" dirty="0"/>
              <a:t>	 	</a:t>
            </a:r>
            <a:r>
              <a:rPr lang="en-US" sz="2400" dirty="0" smtClean="0"/>
              <a:t>15.29%</a:t>
            </a:r>
            <a:r>
              <a:rPr lang="en-US" sz="2400" dirty="0"/>
              <a:t>	    </a:t>
            </a:r>
            <a:r>
              <a:rPr lang="en-US" sz="2400" dirty="0" smtClean="0"/>
              <a:t>	15.48%          4.88%</a:t>
            </a:r>
            <a:r>
              <a:rPr lang="en-US" sz="2400" dirty="0"/>
              <a:t>	      </a:t>
            </a:r>
            <a:r>
              <a:rPr lang="en-US" sz="2400" dirty="0" smtClean="0"/>
              <a:t>7.23%</a:t>
            </a:r>
            <a:endParaRPr lang="en-US" sz="2400" dirty="0"/>
          </a:p>
          <a:p>
            <a:pPr eaLnBrk="1" fontAlgn="t" hangingPunct="1"/>
            <a:r>
              <a:rPr lang="en-US" sz="2400" b="1" dirty="0"/>
              <a:t>Real Hard</a:t>
            </a:r>
            <a:r>
              <a:rPr lang="en-US" sz="2400" dirty="0"/>
              <a:t>	</a:t>
            </a:r>
            <a:r>
              <a:rPr lang="en-US" sz="2400" dirty="0" smtClean="0"/>
              <a:t>10.59%</a:t>
            </a:r>
            <a:r>
              <a:rPr lang="en-US" sz="2400" dirty="0"/>
              <a:t>	    </a:t>
            </a:r>
            <a:r>
              <a:rPr lang="en-US" sz="2400" dirty="0" smtClean="0"/>
              <a:t>	30.95%        17.078</a:t>
            </a:r>
            <a:r>
              <a:rPr lang="en-US" sz="2400" dirty="0"/>
              <a:t>%	</a:t>
            </a:r>
            <a:r>
              <a:rPr lang="en-US" sz="2400" dirty="0" smtClean="0"/>
              <a:t>    15.66%</a:t>
            </a:r>
            <a:r>
              <a:rPr lang="en-US" sz="2400" dirty="0"/>
              <a:t>	</a:t>
            </a:r>
          </a:p>
          <a:p>
            <a:pPr eaLnBrk="1" fontAlgn="t" hangingPunct="1"/>
            <a:r>
              <a:rPr lang="en-US" sz="2400" dirty="0" smtClean="0"/>
              <a:t>	</a:t>
            </a:r>
            <a:endParaRPr lang="en-US" sz="2400" dirty="0"/>
          </a:p>
        </p:txBody>
      </p:sp>
    </p:spTree>
    <p:extLst>
      <p:ext uri="{BB962C8B-B14F-4D97-AF65-F5344CB8AC3E}">
        <p14:creationId xmlns:p14="http://schemas.microsoft.com/office/powerpoint/2010/main" val="3165095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952500" y="0"/>
            <a:ext cx="7239000" cy="121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altLang="en-US" smtClean="0"/>
              <a:t>What is Assistive Technology?</a:t>
            </a:r>
          </a:p>
        </p:txBody>
      </p:sp>
      <p:sp>
        <p:nvSpPr>
          <p:cNvPr id="23555" name="Content Placeholder 2"/>
          <p:cNvSpPr>
            <a:spLocks noGrp="1"/>
          </p:cNvSpPr>
          <p:nvPr>
            <p:ph idx="1"/>
          </p:nvPr>
        </p:nvSpPr>
        <p:spPr bwMode="auto">
          <a:xfrm>
            <a:off x="457200" y="1447800"/>
            <a:ext cx="4267200"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altLang="en-US" sz="2000" dirty="0" smtClean="0"/>
              <a:t>Assistive Technology (AT) is any item or piece of equipment that is used to increase, maintain or improve the functional capabilities of individuals with disabilities in all aspects of life, including at school, at work, at home and in the community.</a:t>
            </a:r>
          </a:p>
          <a:p>
            <a:r>
              <a:rPr lang="en-US" altLang="en-US" sz="2000" dirty="0" smtClean="0"/>
              <a:t>Assistive Technology ranges from no/low/light tech to high tech devices or equipment.</a:t>
            </a:r>
          </a:p>
        </p:txBody>
      </p:sp>
      <p:pic>
        <p:nvPicPr>
          <p:cNvPr id="23556" name="Picture 3" descr="Fingers touching a large print keyboard with yellow key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29200" y="2514600"/>
            <a:ext cx="37338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75613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How did you learn how to use the AT tools </a:t>
            </a:r>
            <a:r>
              <a:rPr lang="en-US" sz="2800" b="1" dirty="0" smtClean="0"/>
              <a:t/>
            </a:r>
            <a:br>
              <a:rPr lang="en-US" sz="2800" b="1" dirty="0" smtClean="0"/>
            </a:br>
            <a:r>
              <a:rPr lang="en-US" sz="2800" b="1" dirty="0" smtClean="0"/>
              <a:t>that </a:t>
            </a:r>
            <a:r>
              <a:rPr lang="en-US" sz="2800" b="1" dirty="0"/>
              <a:t>helped you?</a:t>
            </a:r>
            <a:endParaRPr lang="en-US" sz="2800" dirty="0"/>
          </a:p>
        </p:txBody>
      </p:sp>
      <p:sp>
        <p:nvSpPr>
          <p:cNvPr id="3" name="Content Placeholder 2"/>
          <p:cNvSpPr>
            <a:spLocks noGrp="1"/>
          </p:cNvSpPr>
          <p:nvPr>
            <p:ph idx="1"/>
          </p:nvPr>
        </p:nvSpPr>
        <p:spPr>
          <a:xfrm>
            <a:off x="838200" y="1600200"/>
            <a:ext cx="7848600" cy="4525963"/>
          </a:xfrm>
        </p:spPr>
        <p:txBody>
          <a:bodyPr/>
          <a:lstStyle/>
          <a:p>
            <a:pPr eaLnBrk="1" fontAlgn="t" hangingPunct="1"/>
            <a:r>
              <a:rPr lang="en-US" sz="2800" dirty="0"/>
              <a:t>Self-taught  66.67%</a:t>
            </a:r>
          </a:p>
          <a:p>
            <a:pPr eaLnBrk="1" fontAlgn="t" hangingPunct="1"/>
            <a:r>
              <a:rPr lang="en-US" sz="2800" dirty="0" smtClean="0"/>
              <a:t>Support </a:t>
            </a:r>
            <a:r>
              <a:rPr lang="en-US" sz="2800" dirty="0"/>
              <a:t>from the Office of Disability Services  53.09%</a:t>
            </a:r>
          </a:p>
          <a:p>
            <a:pPr eaLnBrk="1" fontAlgn="t" hangingPunct="1"/>
            <a:r>
              <a:rPr lang="en-US" sz="2800" dirty="0"/>
              <a:t>Support </a:t>
            </a:r>
            <a:r>
              <a:rPr lang="en-US" sz="2800" dirty="0" smtClean="0"/>
              <a:t>directly from </a:t>
            </a:r>
            <a:r>
              <a:rPr lang="en-US" sz="2800" dirty="0"/>
              <a:t>AMAC  22.22%</a:t>
            </a:r>
          </a:p>
          <a:p>
            <a:pPr eaLnBrk="1" fontAlgn="t" hangingPunct="1"/>
            <a:r>
              <a:rPr lang="en-US" sz="2800" dirty="0" smtClean="0"/>
              <a:t>Viewed </a:t>
            </a:r>
            <a:r>
              <a:rPr lang="en-US" sz="2800" dirty="0"/>
              <a:t>tutorials on product website  16.05%</a:t>
            </a:r>
          </a:p>
          <a:p>
            <a:pPr eaLnBrk="1" fontAlgn="t" hangingPunct="1"/>
            <a:r>
              <a:rPr lang="en-US" sz="2800" dirty="0"/>
              <a:t>Friend or peer showed me how </a:t>
            </a:r>
            <a:r>
              <a:rPr lang="en-US" sz="2800" dirty="0" smtClean="0"/>
              <a:t>to </a:t>
            </a:r>
            <a:r>
              <a:rPr lang="en-US" sz="2800" dirty="0"/>
              <a:t>use it   16.05</a:t>
            </a:r>
            <a:r>
              <a:rPr lang="en-US" sz="2800" dirty="0" smtClean="0"/>
              <a:t>%</a:t>
            </a:r>
          </a:p>
          <a:p>
            <a:pPr eaLnBrk="1" fontAlgn="t" hangingPunct="1"/>
            <a:r>
              <a:rPr lang="en-US" sz="2800" dirty="0"/>
              <a:t>Attended a training  3.70%</a:t>
            </a:r>
          </a:p>
          <a:p>
            <a:pPr eaLnBrk="1" fontAlgn="t" hangingPunct="1"/>
            <a:r>
              <a:rPr lang="en-US" sz="2800" dirty="0" smtClean="0"/>
              <a:t>Other  </a:t>
            </a:r>
            <a:r>
              <a:rPr lang="en-US" sz="2800" dirty="0"/>
              <a:t>6.17%</a:t>
            </a:r>
          </a:p>
          <a:p>
            <a:endParaRPr lang="en-US" dirty="0"/>
          </a:p>
        </p:txBody>
      </p:sp>
    </p:spTree>
    <p:extLst>
      <p:ext uri="{BB962C8B-B14F-4D97-AF65-F5344CB8AC3E}">
        <p14:creationId xmlns:p14="http://schemas.microsoft.com/office/powerpoint/2010/main" val="40955646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What AT tools  were available to you </a:t>
            </a:r>
            <a:r>
              <a:rPr lang="en-US" sz="2800" b="1" dirty="0" smtClean="0"/>
              <a:t/>
            </a:r>
            <a:br>
              <a:rPr lang="en-US" sz="2800" b="1" dirty="0" smtClean="0"/>
            </a:br>
            <a:r>
              <a:rPr lang="en-US" sz="2800" b="1" dirty="0" smtClean="0"/>
              <a:t>in </a:t>
            </a:r>
            <a:r>
              <a:rPr lang="en-US" sz="2800" b="1" dirty="0"/>
              <a:t>high school?</a:t>
            </a:r>
            <a:endParaRPr lang="en-US" sz="2800" dirty="0"/>
          </a:p>
        </p:txBody>
      </p:sp>
      <p:sp>
        <p:nvSpPr>
          <p:cNvPr id="3" name="Content Placeholder 2"/>
          <p:cNvSpPr>
            <a:spLocks noGrp="1"/>
          </p:cNvSpPr>
          <p:nvPr>
            <p:ph idx="1"/>
          </p:nvPr>
        </p:nvSpPr>
        <p:spPr>
          <a:xfrm>
            <a:off x="990600" y="1447800"/>
            <a:ext cx="7696200" cy="4678363"/>
          </a:xfrm>
        </p:spPr>
        <p:txBody>
          <a:bodyPr/>
          <a:lstStyle/>
          <a:p>
            <a:pPr marL="457200" indent="-457200" eaLnBrk="1" fontAlgn="t" hangingPunct="1">
              <a:buFont typeface="+mj-lt"/>
              <a:buAutoNum type="arabicPeriod"/>
            </a:pPr>
            <a:r>
              <a:rPr lang="en-US" sz="2000" b="1" dirty="0" smtClean="0"/>
              <a:t>Calculator</a:t>
            </a:r>
            <a:r>
              <a:rPr lang="en-US" sz="2000" b="1" dirty="0"/>
              <a:t>			</a:t>
            </a:r>
            <a:r>
              <a:rPr lang="en-US" sz="2000" b="1" dirty="0" smtClean="0"/>
              <a:t>					68.09</a:t>
            </a:r>
            <a:r>
              <a:rPr lang="en-US" sz="2000" b="1" dirty="0"/>
              <a:t>%</a:t>
            </a:r>
          </a:p>
          <a:p>
            <a:pPr marL="457200" indent="-457200" eaLnBrk="1" fontAlgn="t" hangingPunct="1">
              <a:buFont typeface="+mj-lt"/>
              <a:buAutoNum type="arabicPeriod"/>
            </a:pPr>
            <a:r>
              <a:rPr lang="en-US" sz="2000" dirty="0"/>
              <a:t>Spell checker  			</a:t>
            </a:r>
            <a:r>
              <a:rPr lang="en-US" sz="2000" dirty="0" smtClean="0"/>
              <a:t>				34.04</a:t>
            </a:r>
            <a:r>
              <a:rPr lang="en-US" sz="2000" dirty="0"/>
              <a:t>%</a:t>
            </a:r>
          </a:p>
          <a:p>
            <a:pPr marL="457200" indent="-457200" eaLnBrk="1" fontAlgn="t" hangingPunct="1">
              <a:buFont typeface="+mj-lt"/>
              <a:buAutoNum type="arabicPeriod"/>
            </a:pPr>
            <a:r>
              <a:rPr lang="en-US" sz="2000" dirty="0" smtClean="0"/>
              <a:t>Screen </a:t>
            </a:r>
            <a:r>
              <a:rPr lang="en-US" sz="2000" dirty="0"/>
              <a:t>reader (</a:t>
            </a:r>
            <a:r>
              <a:rPr lang="en-US" sz="2000" dirty="0" smtClean="0"/>
              <a:t>text-to-speech)</a:t>
            </a:r>
            <a:r>
              <a:rPr lang="en-US" sz="2000" dirty="0"/>
              <a:t>	</a:t>
            </a:r>
            <a:r>
              <a:rPr lang="en-US" sz="2000" dirty="0" smtClean="0"/>
              <a:t>		17.02</a:t>
            </a:r>
            <a:r>
              <a:rPr lang="en-US" sz="2000" dirty="0"/>
              <a:t>%</a:t>
            </a:r>
          </a:p>
          <a:p>
            <a:pPr marL="457200" indent="-457200" eaLnBrk="1" fontAlgn="t" hangingPunct="1">
              <a:buFont typeface="+mj-lt"/>
              <a:buAutoNum type="arabicPeriod"/>
            </a:pPr>
            <a:r>
              <a:rPr lang="en-US" sz="2000" dirty="0"/>
              <a:t>Audio recorder			</a:t>
            </a:r>
            <a:r>
              <a:rPr lang="en-US" sz="2000" dirty="0" smtClean="0"/>
              <a:t>				17.02%</a:t>
            </a:r>
          </a:p>
          <a:p>
            <a:pPr marL="457200" indent="-457200" eaLnBrk="1" fontAlgn="t" hangingPunct="1">
              <a:buFont typeface="+mj-lt"/>
              <a:buAutoNum type="arabicPeriod"/>
            </a:pPr>
            <a:r>
              <a:rPr lang="en-US" sz="2000" dirty="0"/>
              <a:t>Audible text books  			</a:t>
            </a:r>
            <a:r>
              <a:rPr lang="en-US" sz="2000" dirty="0" smtClean="0"/>
              <a:t>			17.02</a:t>
            </a:r>
            <a:r>
              <a:rPr lang="en-US" sz="2000" dirty="0"/>
              <a:t>%</a:t>
            </a:r>
          </a:p>
          <a:p>
            <a:pPr marL="457200" indent="-457200" eaLnBrk="1" fontAlgn="t" hangingPunct="1">
              <a:buFont typeface="+mj-lt"/>
              <a:buAutoNum type="arabicPeriod"/>
            </a:pPr>
            <a:r>
              <a:rPr lang="en-US" sz="2000" dirty="0" smtClean="0"/>
              <a:t>Speech </a:t>
            </a:r>
            <a:r>
              <a:rPr lang="en-US" sz="2000" dirty="0"/>
              <a:t>recognition (</a:t>
            </a:r>
            <a:r>
              <a:rPr lang="en-US" sz="2000" dirty="0" smtClean="0"/>
              <a:t>speech-to-text)  	10.64</a:t>
            </a:r>
            <a:r>
              <a:rPr lang="en-US" sz="2000" dirty="0"/>
              <a:t>%</a:t>
            </a:r>
          </a:p>
          <a:p>
            <a:pPr marL="457200" indent="-457200" eaLnBrk="1" fontAlgn="t" hangingPunct="1">
              <a:buFont typeface="+mj-lt"/>
              <a:buAutoNum type="arabicPeriod"/>
            </a:pPr>
            <a:r>
              <a:rPr lang="en-US" sz="2000" dirty="0" smtClean="0"/>
              <a:t>Word </a:t>
            </a:r>
            <a:r>
              <a:rPr lang="en-US" sz="2000" dirty="0"/>
              <a:t>prediction 			</a:t>
            </a:r>
            <a:r>
              <a:rPr lang="en-US" sz="2000" dirty="0" smtClean="0"/>
              <a:t>			11.70</a:t>
            </a:r>
            <a:r>
              <a:rPr lang="en-US" sz="2000" dirty="0"/>
              <a:t>%</a:t>
            </a:r>
          </a:p>
          <a:p>
            <a:pPr marL="457200" indent="-457200" eaLnBrk="1" fontAlgn="t" hangingPunct="1">
              <a:buFont typeface="+mj-lt"/>
              <a:buAutoNum type="arabicPeriod"/>
            </a:pPr>
            <a:r>
              <a:rPr lang="en-US" sz="2000" dirty="0"/>
              <a:t>Audible text books  			</a:t>
            </a:r>
            <a:r>
              <a:rPr lang="en-US" sz="2000" dirty="0" smtClean="0"/>
              <a:t>			17.02</a:t>
            </a:r>
            <a:r>
              <a:rPr lang="en-US" sz="2000" dirty="0"/>
              <a:t>%</a:t>
            </a:r>
          </a:p>
          <a:p>
            <a:pPr marL="457200" indent="-457200" eaLnBrk="1" fontAlgn="t" hangingPunct="1">
              <a:buFont typeface="+mj-lt"/>
              <a:buAutoNum type="arabicPeriod"/>
            </a:pPr>
            <a:r>
              <a:rPr lang="en-US" sz="2000" dirty="0" smtClean="0"/>
              <a:t>Magnification</a:t>
            </a:r>
            <a:r>
              <a:rPr lang="en-US" sz="2000" dirty="0"/>
              <a:t>/ enlargement tools  		11.70%</a:t>
            </a:r>
          </a:p>
          <a:p>
            <a:pPr marL="457200" indent="-457200" eaLnBrk="1" fontAlgn="t" hangingPunct="1">
              <a:buFont typeface="+mj-lt"/>
              <a:buAutoNum type="arabicPeriod"/>
            </a:pPr>
            <a:r>
              <a:rPr lang="en-US" sz="2000" dirty="0" smtClean="0"/>
              <a:t>Graphic </a:t>
            </a:r>
            <a:r>
              <a:rPr lang="en-US" sz="2000" dirty="0"/>
              <a:t>organizer 			</a:t>
            </a:r>
            <a:r>
              <a:rPr lang="en-US" sz="2000" dirty="0" smtClean="0"/>
              <a:t>			10.64</a:t>
            </a:r>
            <a:r>
              <a:rPr lang="en-US" sz="2000" dirty="0"/>
              <a:t>%</a:t>
            </a:r>
          </a:p>
          <a:p>
            <a:pPr marL="457200" indent="-457200" eaLnBrk="1" fontAlgn="t" hangingPunct="1">
              <a:buFont typeface="+mj-lt"/>
              <a:buAutoNum type="arabicPeriod"/>
            </a:pPr>
            <a:r>
              <a:rPr lang="en-US" sz="2000" dirty="0" smtClean="0"/>
              <a:t>Electronic </a:t>
            </a:r>
            <a:r>
              <a:rPr lang="en-US" sz="2000" dirty="0"/>
              <a:t>dictionary 			</a:t>
            </a:r>
            <a:r>
              <a:rPr lang="en-US" sz="2000" dirty="0" smtClean="0"/>
              <a:t>		  7.45</a:t>
            </a:r>
            <a:r>
              <a:rPr lang="en-US" sz="2000" dirty="0"/>
              <a:t>%</a:t>
            </a:r>
          </a:p>
          <a:p>
            <a:pPr marL="457200" indent="-457200" eaLnBrk="1" fontAlgn="t" hangingPunct="1">
              <a:buFont typeface="+mj-lt"/>
              <a:buAutoNum type="arabicPeriod"/>
            </a:pPr>
            <a:r>
              <a:rPr lang="en-US" sz="2000" dirty="0"/>
              <a:t>Talking word processor			</a:t>
            </a:r>
            <a:r>
              <a:rPr lang="en-US" sz="2000" dirty="0" smtClean="0"/>
              <a:t>		  6.38</a:t>
            </a:r>
            <a:r>
              <a:rPr lang="en-US" sz="2000" dirty="0"/>
              <a:t>%</a:t>
            </a:r>
          </a:p>
          <a:p>
            <a:pPr marL="457200" indent="-457200" eaLnBrk="1" fontAlgn="t" hangingPunct="1">
              <a:buFont typeface="+mj-lt"/>
              <a:buAutoNum type="arabicPeriod"/>
            </a:pPr>
            <a:r>
              <a:rPr lang="en-US" sz="2000" dirty="0" smtClean="0"/>
              <a:t>Other</a:t>
            </a:r>
            <a:r>
              <a:rPr lang="en-US" sz="2000" dirty="0"/>
              <a:t>				</a:t>
            </a:r>
            <a:r>
              <a:rPr lang="en-US" sz="2000" dirty="0" smtClean="0"/>
              <a:t>					  3.19</a:t>
            </a:r>
            <a:r>
              <a:rPr lang="en-US" sz="2000" dirty="0"/>
              <a:t>%</a:t>
            </a:r>
          </a:p>
          <a:p>
            <a:pPr marL="457200" indent="-457200" eaLnBrk="1" fontAlgn="t" hangingPunct="1">
              <a:buFont typeface="+mj-lt"/>
              <a:buAutoNum type="arabicPeriod"/>
            </a:pPr>
            <a:r>
              <a:rPr lang="en-US" sz="2000" b="1" dirty="0" smtClean="0">
                <a:solidFill>
                  <a:srgbClr val="FF0000"/>
                </a:solidFill>
              </a:rPr>
              <a:t>None </a:t>
            </a:r>
            <a:r>
              <a:rPr lang="en-US" sz="2000" b="1" dirty="0">
                <a:solidFill>
                  <a:srgbClr val="FF0000"/>
                </a:solidFill>
              </a:rPr>
              <a:t>of these			</a:t>
            </a:r>
            <a:r>
              <a:rPr lang="en-US" sz="2000" b="1" dirty="0" smtClean="0">
                <a:solidFill>
                  <a:srgbClr val="FF0000"/>
                </a:solidFill>
              </a:rPr>
              <a:t>				23.40</a:t>
            </a:r>
            <a:r>
              <a:rPr lang="en-US" sz="2000" b="1" dirty="0">
                <a:solidFill>
                  <a:srgbClr val="FF0000"/>
                </a:solidFill>
              </a:rPr>
              <a:t>%</a:t>
            </a:r>
          </a:p>
          <a:p>
            <a:pPr>
              <a:spcBef>
                <a:spcPct val="0"/>
              </a:spcBef>
            </a:pPr>
            <a:endParaRPr lang="en-US" altLang="en-US" dirty="0"/>
          </a:p>
          <a:p>
            <a:endParaRPr lang="en-US" dirty="0"/>
          </a:p>
        </p:txBody>
      </p:sp>
    </p:spTree>
    <p:extLst>
      <p:ext uri="{BB962C8B-B14F-4D97-AF65-F5344CB8AC3E}">
        <p14:creationId xmlns:p14="http://schemas.microsoft.com/office/powerpoint/2010/main" val="7348696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What technology did you</a:t>
            </a:r>
            <a:br>
              <a:rPr lang="en-US" sz="2800" b="1" dirty="0"/>
            </a:br>
            <a:r>
              <a:rPr lang="en-US" sz="2800" b="1" dirty="0"/>
              <a:t>     use regularly in college/tech school?</a:t>
            </a:r>
            <a:endParaRPr lang="en-US" sz="2800" dirty="0"/>
          </a:p>
        </p:txBody>
      </p:sp>
      <p:sp>
        <p:nvSpPr>
          <p:cNvPr id="3" name="Content Placeholder 2"/>
          <p:cNvSpPr>
            <a:spLocks noGrp="1"/>
          </p:cNvSpPr>
          <p:nvPr>
            <p:ph idx="1"/>
          </p:nvPr>
        </p:nvSpPr>
        <p:spPr>
          <a:xfrm>
            <a:off x="1143000" y="1600200"/>
            <a:ext cx="7543800" cy="4525963"/>
          </a:xfrm>
        </p:spPr>
        <p:txBody>
          <a:bodyPr/>
          <a:lstStyle/>
          <a:p>
            <a:pPr marL="0" indent="0" eaLnBrk="1" fontAlgn="t" hangingPunct="1">
              <a:buNone/>
            </a:pPr>
            <a:r>
              <a:rPr lang="en-US" sz="2000" b="1" dirty="0"/>
              <a:t>Calculator			</a:t>
            </a:r>
            <a:r>
              <a:rPr lang="en-US" sz="2000" b="1" dirty="0" smtClean="0"/>
              <a:t>				64.10</a:t>
            </a:r>
            <a:r>
              <a:rPr lang="en-US" sz="2000" b="1" dirty="0"/>
              <a:t>%</a:t>
            </a:r>
          </a:p>
          <a:p>
            <a:pPr marL="0" indent="0" eaLnBrk="1" fontAlgn="t" hangingPunct="1">
              <a:buNone/>
            </a:pPr>
            <a:r>
              <a:rPr lang="en-US" sz="2000" b="1" dirty="0" smtClean="0"/>
              <a:t>Audible </a:t>
            </a:r>
            <a:r>
              <a:rPr lang="en-US" sz="2000" b="1" dirty="0"/>
              <a:t>textbooks			</a:t>
            </a:r>
            <a:r>
              <a:rPr lang="en-US" sz="2000" b="1" dirty="0" smtClean="0"/>
              <a:t>		44.87</a:t>
            </a:r>
            <a:r>
              <a:rPr lang="en-US" sz="2000" b="1" dirty="0"/>
              <a:t>%</a:t>
            </a:r>
          </a:p>
          <a:p>
            <a:pPr marL="0" indent="0" eaLnBrk="1" fontAlgn="t" hangingPunct="1">
              <a:buNone/>
            </a:pPr>
            <a:r>
              <a:rPr lang="en-US" sz="2000" b="1" dirty="0"/>
              <a:t>Audio recorder 			</a:t>
            </a:r>
            <a:r>
              <a:rPr lang="en-US" sz="2000" b="1" dirty="0" smtClean="0"/>
              <a:t>		42.31</a:t>
            </a:r>
            <a:r>
              <a:rPr lang="en-US" sz="2000" b="1" dirty="0"/>
              <a:t>%</a:t>
            </a:r>
          </a:p>
          <a:p>
            <a:pPr marL="0" indent="0" eaLnBrk="1" fontAlgn="t" hangingPunct="1">
              <a:buNone/>
            </a:pPr>
            <a:r>
              <a:rPr lang="en-US" sz="2000" dirty="0"/>
              <a:t>Spell checker			</a:t>
            </a:r>
            <a:r>
              <a:rPr lang="en-US" sz="2000" dirty="0" smtClean="0"/>
              <a:t>			33.33</a:t>
            </a:r>
            <a:r>
              <a:rPr lang="en-US" sz="2000" dirty="0"/>
              <a:t>%</a:t>
            </a:r>
          </a:p>
          <a:p>
            <a:pPr marL="0" indent="0" eaLnBrk="1" fontAlgn="t" hangingPunct="1">
              <a:buNone/>
            </a:pPr>
            <a:r>
              <a:rPr lang="en-US" sz="2000" dirty="0" smtClean="0"/>
              <a:t>Screen </a:t>
            </a:r>
            <a:r>
              <a:rPr lang="en-US" sz="2000" dirty="0"/>
              <a:t>reader (</a:t>
            </a:r>
            <a:r>
              <a:rPr lang="en-US" sz="2000" dirty="0" smtClean="0"/>
              <a:t>text-to-speech)</a:t>
            </a:r>
            <a:r>
              <a:rPr lang="en-US" sz="2000" dirty="0"/>
              <a:t>	</a:t>
            </a:r>
            <a:r>
              <a:rPr lang="en-US" sz="2000" dirty="0" smtClean="0"/>
              <a:t>	25.64</a:t>
            </a:r>
            <a:r>
              <a:rPr lang="en-US" sz="2000" dirty="0"/>
              <a:t>%</a:t>
            </a:r>
          </a:p>
          <a:p>
            <a:pPr marL="0" indent="0" eaLnBrk="1" fontAlgn="t" hangingPunct="1">
              <a:buNone/>
            </a:pPr>
            <a:r>
              <a:rPr lang="en-US" sz="2000" dirty="0"/>
              <a:t>Electronic dictionary			</a:t>
            </a:r>
            <a:r>
              <a:rPr lang="en-US" sz="2000" dirty="0" smtClean="0"/>
              <a:t>		14.10</a:t>
            </a:r>
            <a:r>
              <a:rPr lang="en-US" sz="2000" dirty="0"/>
              <a:t>%</a:t>
            </a:r>
          </a:p>
          <a:p>
            <a:pPr marL="0" indent="0" eaLnBrk="1" fontAlgn="t" hangingPunct="1">
              <a:buNone/>
            </a:pPr>
            <a:r>
              <a:rPr lang="en-US" sz="2000" dirty="0"/>
              <a:t>Magnification/enlargement tool		10.26%</a:t>
            </a:r>
          </a:p>
          <a:p>
            <a:pPr marL="0" indent="0" eaLnBrk="1" fontAlgn="t" hangingPunct="1">
              <a:buNone/>
            </a:pPr>
            <a:r>
              <a:rPr lang="en-US" sz="2000" dirty="0" smtClean="0"/>
              <a:t>Speech </a:t>
            </a:r>
            <a:r>
              <a:rPr lang="en-US" sz="2000" dirty="0"/>
              <a:t>recognition (</a:t>
            </a:r>
            <a:r>
              <a:rPr lang="en-US" sz="2000" dirty="0" smtClean="0"/>
              <a:t>speech-to-text)</a:t>
            </a:r>
            <a:r>
              <a:rPr lang="en-US" sz="2000" dirty="0"/>
              <a:t>	10.26%</a:t>
            </a:r>
          </a:p>
          <a:p>
            <a:pPr marL="0" indent="0" eaLnBrk="1" fontAlgn="t" hangingPunct="1">
              <a:buNone/>
            </a:pPr>
            <a:r>
              <a:rPr lang="en-US" sz="2000" dirty="0" smtClean="0"/>
              <a:t>Word </a:t>
            </a:r>
            <a:r>
              <a:rPr lang="en-US" sz="2000" dirty="0"/>
              <a:t>Prediction 			</a:t>
            </a:r>
            <a:r>
              <a:rPr lang="en-US" sz="2000" dirty="0" smtClean="0"/>
              <a:t>		  7.69</a:t>
            </a:r>
            <a:r>
              <a:rPr lang="en-US" sz="2000" dirty="0"/>
              <a:t>%</a:t>
            </a:r>
          </a:p>
          <a:p>
            <a:pPr marL="0" indent="0" eaLnBrk="1" fontAlgn="t" hangingPunct="1">
              <a:buNone/>
            </a:pPr>
            <a:r>
              <a:rPr lang="en-US" sz="2000" dirty="0" smtClean="0"/>
              <a:t>Talking </a:t>
            </a:r>
            <a:r>
              <a:rPr lang="en-US" sz="2000" dirty="0"/>
              <a:t>word processor			</a:t>
            </a:r>
            <a:r>
              <a:rPr lang="en-US" sz="2000" dirty="0" smtClean="0"/>
              <a:t>	  7.69</a:t>
            </a:r>
            <a:r>
              <a:rPr lang="en-US" sz="2000" dirty="0"/>
              <a:t>%</a:t>
            </a:r>
          </a:p>
          <a:p>
            <a:pPr marL="0" indent="0" eaLnBrk="1" fontAlgn="t" hangingPunct="1">
              <a:buNone/>
            </a:pPr>
            <a:r>
              <a:rPr lang="en-US" sz="2000" dirty="0" smtClean="0"/>
              <a:t>Graphic </a:t>
            </a:r>
            <a:r>
              <a:rPr lang="en-US" sz="2000" dirty="0"/>
              <a:t>organizer 			</a:t>
            </a:r>
            <a:r>
              <a:rPr lang="en-US" sz="2000" dirty="0" smtClean="0"/>
              <a:t>		  3.85</a:t>
            </a:r>
            <a:r>
              <a:rPr lang="en-US" sz="2000" dirty="0"/>
              <a:t>%</a:t>
            </a:r>
          </a:p>
          <a:p>
            <a:pPr marL="0" indent="0" eaLnBrk="1" fontAlgn="t" hangingPunct="1">
              <a:buNone/>
            </a:pPr>
            <a:r>
              <a:rPr lang="en-US" sz="2000" dirty="0" smtClean="0"/>
              <a:t>Other </a:t>
            </a:r>
            <a:r>
              <a:rPr lang="en-US" sz="2000" dirty="0"/>
              <a:t>				</a:t>
            </a:r>
            <a:r>
              <a:rPr lang="en-US" sz="2000" dirty="0" smtClean="0"/>
              <a:t>				15.38</a:t>
            </a:r>
            <a:r>
              <a:rPr lang="en-US" sz="2000" dirty="0"/>
              <a:t>%</a:t>
            </a:r>
          </a:p>
          <a:p>
            <a:endParaRPr lang="en-US" altLang="en-US" dirty="0"/>
          </a:p>
          <a:p>
            <a:endParaRPr lang="en-US" dirty="0"/>
          </a:p>
        </p:txBody>
      </p:sp>
    </p:spTree>
    <p:extLst>
      <p:ext uri="{BB962C8B-B14F-4D97-AF65-F5344CB8AC3E}">
        <p14:creationId xmlns:p14="http://schemas.microsoft.com/office/powerpoint/2010/main" val="28771192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a:t>
            </a:r>
            <a:endParaRPr lang="en-US" dirty="0"/>
          </a:p>
        </p:txBody>
      </p:sp>
      <p:sp>
        <p:nvSpPr>
          <p:cNvPr id="4" name="Contact information"/>
          <p:cNvSpPr txBox="1">
            <a:spLocks/>
          </p:cNvSpPr>
          <p:nvPr/>
        </p:nvSpPr>
        <p:spPr>
          <a:xfrm>
            <a:off x="3352800" y="1828800"/>
            <a:ext cx="5486400" cy="1981200"/>
          </a:xfrm>
          <a:prstGeom prst="rect">
            <a:avLst/>
          </a:prstGeom>
        </p:spPr>
        <p:txBody>
          <a:bodyPr>
            <a:noAutofit/>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b="1" dirty="0" smtClean="0"/>
              <a:t>Dr. Ben Satterfield</a:t>
            </a:r>
          </a:p>
          <a:p>
            <a:r>
              <a:rPr lang="en-US" sz="3600" dirty="0" smtClean="0">
                <a:hlinkClick r:id="rId3"/>
              </a:rPr>
              <a:t>ben@c4atx.com</a:t>
            </a:r>
            <a:endParaRPr lang="en-US" sz="3600" dirty="0" smtClean="0"/>
          </a:p>
          <a:p>
            <a:r>
              <a:rPr lang="en-US" sz="3600" dirty="0" smtClean="0">
                <a:hlinkClick r:id="rId4"/>
              </a:rPr>
              <a:t>ben@gatfl.org</a:t>
            </a:r>
            <a:endParaRPr lang="en-US" sz="3600" dirty="0" smtClean="0"/>
          </a:p>
          <a:p>
            <a:endParaRPr lang="en-US" sz="2400" dirty="0"/>
          </a:p>
        </p:txBody>
      </p:sp>
      <p:pic>
        <p:nvPicPr>
          <p:cNvPr id="5" name="Picture 4" descr="Picture of Dr. Ben Satterfiel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 y="1828800"/>
            <a:ext cx="2514600" cy="2549403"/>
          </a:xfrm>
          <a:prstGeom prst="rect">
            <a:avLst/>
          </a:prstGeom>
        </p:spPr>
      </p:pic>
    </p:spTree>
    <p:extLst>
      <p:ext uri="{BB962C8B-B14F-4D97-AF65-F5344CB8AC3E}">
        <p14:creationId xmlns:p14="http://schemas.microsoft.com/office/powerpoint/2010/main" val="29294140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4"/>
          <p:cNvSpPr>
            <a:spLocks noGrp="1"/>
          </p:cNvSpPr>
          <p:nvPr>
            <p:ph type="title"/>
          </p:nvPr>
        </p:nvSpPr>
        <p:spPr bwMode="auto">
          <a:xfrm>
            <a:off x="457200" y="274638"/>
            <a:ext cx="8229600"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mtClean="0">
                <a:cs typeface="Calibri" panose="020F0502020204030204" pitchFamily="34" charset="0"/>
                <a:sym typeface="Calibri" panose="020F0502020204030204" pitchFamily="34" charset="0"/>
              </a:rPr>
              <a:t>Disclaimer</a:t>
            </a:r>
            <a:endParaRPr lang="en-US" altLang="en-US" smtClean="0"/>
          </a:p>
        </p:txBody>
      </p:sp>
      <p:sp>
        <p:nvSpPr>
          <p:cNvPr id="6" name="Content Placeholder 5"/>
          <p:cNvSpPr>
            <a:spLocks noGrp="1"/>
          </p:cNvSpPr>
          <p:nvPr>
            <p:ph idx="1"/>
          </p:nvPr>
        </p:nvSpPr>
        <p:spPr>
          <a:xfrm>
            <a:off x="533400" y="2362200"/>
            <a:ext cx="8229600" cy="3306763"/>
          </a:xfrm>
        </p:spPr>
        <p:txBody>
          <a:bodyPr/>
          <a:lstStyle/>
          <a:p>
            <a:pPr marL="0" indent="0" defTabSz="914400" eaLnBrk="1" fontAlgn="auto">
              <a:spcBef>
                <a:spcPts val="0"/>
              </a:spcBef>
              <a:spcAft>
                <a:spcPts val="0"/>
              </a:spcAft>
              <a:buFont typeface="Arial"/>
              <a:buNone/>
              <a:defRPr sz="800" b="1"/>
            </a:pPr>
            <a:r>
              <a:rPr lang="en-US" sz="2000" b="1" kern="0" dirty="0" smtClean="0">
                <a:solidFill>
                  <a:srgbClr val="535353"/>
                </a:solidFill>
                <a:cs typeface="Calibri"/>
                <a:sym typeface="Calibri"/>
              </a:rPr>
              <a:t>Disclaimer: Produced </a:t>
            </a:r>
            <a:r>
              <a:rPr lang="en-US" sz="2000" b="1" kern="0" dirty="0">
                <a:solidFill>
                  <a:srgbClr val="535353"/>
                </a:solidFill>
                <a:cs typeface="Calibri"/>
                <a:sym typeface="Calibri"/>
              </a:rPr>
              <a:t>by Tools for Life (TFL), which is a result of the Assistive Technology Act of 1998, as amended in 2004. TFL is a program of the Georgia Institute of Technology, College of Design, AMAC Accessibility Solutions and Research Center and was made possible by Grant Number H224C030009 from the Administration for Community Living. Its contents are solely the responsibility of the authors and do not necessarily represent the official views of HHS.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866104" y="324187"/>
            <a:ext cx="7010400" cy="7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3600" dirty="0" smtClean="0">
                <a:solidFill>
                  <a:schemeClr val="bg1"/>
                </a:solidFill>
              </a:rPr>
              <a:t>Tools for Life Mission</a:t>
            </a:r>
          </a:p>
        </p:txBody>
      </p:sp>
      <p:sp>
        <p:nvSpPr>
          <p:cNvPr id="18435" name="Rectangle 3"/>
          <p:cNvSpPr>
            <a:spLocks noGrp="1" noChangeArrowheads="1"/>
          </p:cNvSpPr>
          <p:nvPr>
            <p:ph type="body" idx="1"/>
          </p:nvPr>
        </p:nvSpPr>
        <p:spPr bwMode="auto">
          <a:xfrm>
            <a:off x="267102" y="2209800"/>
            <a:ext cx="4685898" cy="407041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spcBef>
                <a:spcPts val="0"/>
              </a:spcBef>
              <a:buFont typeface="Wingdings" pitchFamily="2" charset="2"/>
              <a:buNone/>
            </a:pPr>
            <a:r>
              <a:rPr lang="en-US" sz="2400" dirty="0" smtClean="0"/>
              <a:t>We’re </a:t>
            </a:r>
            <a:r>
              <a:rPr lang="en-US" sz="2400" dirty="0"/>
              <a:t>here to </a:t>
            </a:r>
            <a:r>
              <a:rPr lang="en-US" sz="2400" dirty="0" smtClean="0"/>
              <a:t>help </a:t>
            </a:r>
            <a:r>
              <a:rPr lang="en-US" sz="2400" dirty="0"/>
              <a:t>Georgians with disabilities </a:t>
            </a:r>
            <a:r>
              <a:rPr lang="en-US" sz="2400" dirty="0" smtClean="0"/>
              <a:t>gain access to and acquisition of assistive technology devices and assistive technology services so they can live, learn, work, and play independently in the communities of their choice.</a:t>
            </a:r>
          </a:p>
        </p:txBody>
      </p:sp>
      <p:pic>
        <p:nvPicPr>
          <p:cNvPr id="2" name="Picture 1" descr="People at Tools For Life  booth at Exhibition Hall"/>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2438400"/>
            <a:ext cx="3771536" cy="25132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2257178"/>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AMAC Accessibility</a:t>
            </a:r>
            <a:endParaRPr lang="en-US" dirty="0"/>
          </a:p>
        </p:txBody>
      </p:sp>
      <p:sp>
        <p:nvSpPr>
          <p:cNvPr id="3" name="Content Placeholder 2"/>
          <p:cNvSpPr txBox="1">
            <a:spLocks/>
          </p:cNvSpPr>
          <p:nvPr/>
        </p:nvSpPr>
        <p:spPr>
          <a:xfrm>
            <a:off x="486127" y="1627899"/>
            <a:ext cx="8229600" cy="446505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smtClean="0"/>
              <a:t>AMAC Accessibility, a research and service center that is part of the Georgia Tech College of Design.</a:t>
            </a:r>
          </a:p>
          <a:p>
            <a:pPr marL="0" indent="0">
              <a:buFont typeface="Arial"/>
              <a:buNone/>
            </a:pPr>
            <a:r>
              <a:rPr lang="en-US" dirty="0" smtClean="0"/>
              <a:t>Mission has evolved to improve the human condition through equal access to technology-based and research-driven information, services, and products for individuals with disabilities in 35 states, territories as well as 3 countries. </a:t>
            </a:r>
            <a:endParaRPr lang="en-US" sz="2400" dirty="0" smtClean="0">
              <a:solidFill>
                <a:srgbClr val="005DA4"/>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1860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2800" b="1" dirty="0">
                <a:cs typeface="Arial"/>
              </a:rPr>
              <a:t>AMAC Products, Services and</a:t>
            </a:r>
            <a:br>
              <a:rPr lang="en-US" sz="2800" b="1" dirty="0">
                <a:cs typeface="Arial"/>
              </a:rPr>
            </a:br>
            <a:r>
              <a:rPr lang="en-US" sz="2800" b="1" dirty="0">
                <a:cs typeface="Arial"/>
              </a:rPr>
              <a:t>Research Initiatives</a:t>
            </a:r>
            <a:br>
              <a:rPr lang="en-US" sz="2800" b="1" dirty="0">
                <a:cs typeface="Arial"/>
              </a:rPr>
            </a:br>
            <a:endParaRPr lang="en-US" sz="2800" dirty="0"/>
          </a:p>
        </p:txBody>
      </p:sp>
      <p:sp>
        <p:nvSpPr>
          <p:cNvPr id="3" name="Content Placeholder 2"/>
          <p:cNvSpPr txBox="1">
            <a:spLocks/>
          </p:cNvSpPr>
          <p:nvPr/>
        </p:nvSpPr>
        <p:spPr>
          <a:xfrm>
            <a:off x="541237" y="1447800"/>
            <a:ext cx="8229600" cy="5239543"/>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863" indent="-169863">
              <a:buFont typeface="Arial" panose="020B0604020202020204" pitchFamily="34" charset="0"/>
              <a:buChar char="•"/>
            </a:pPr>
            <a:r>
              <a:rPr lang="en-US" dirty="0" smtClean="0">
                <a:solidFill>
                  <a:schemeClr val="tx1">
                    <a:lumMod val="85000"/>
                    <a:lumOff val="15000"/>
                  </a:schemeClr>
                </a:solidFill>
                <a:cs typeface="Arial" panose="020B0604020202020204" pitchFamily="34" charset="0"/>
              </a:rPr>
              <a:t>Services </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E-Content Engineering</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Braille</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Remote Captioning | Transcription</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Assistive Technology Evaluations </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ICT Audits and User Testing </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Training and Technical Assistance </a:t>
            </a:r>
          </a:p>
          <a:p>
            <a:pPr marL="800100" lvl="1" indent="-342900">
              <a:buFont typeface="Courier New" panose="02070309020205020404" pitchFamily="49" charset="0"/>
              <a:buChar char="o"/>
            </a:pPr>
            <a:r>
              <a:rPr lang="en-US" sz="1400" dirty="0" smtClean="0">
                <a:solidFill>
                  <a:schemeClr val="tx1">
                    <a:lumMod val="85000"/>
                    <a:lumOff val="15000"/>
                  </a:schemeClr>
                </a:solidFill>
                <a:cs typeface="Arial" panose="020B0604020202020204" pitchFamily="34" charset="0"/>
              </a:rPr>
              <a:t>Student Accommodation Data Manager</a:t>
            </a:r>
          </a:p>
          <a:p>
            <a:endParaRPr lang="en-US" sz="1600" dirty="0" smtClean="0">
              <a:cs typeface="Century Gothic"/>
            </a:endParaRPr>
          </a:p>
          <a:p>
            <a:pPr marL="171450" indent="-171450">
              <a:buFont typeface="Arial" panose="020B0604020202020204" pitchFamily="34" charset="0"/>
              <a:buChar char="•"/>
            </a:pPr>
            <a:r>
              <a:rPr lang="en-US" dirty="0" smtClean="0">
                <a:cs typeface="Century Gothic"/>
              </a:rPr>
              <a:t>Formats, Reuse and Cost  Savings</a:t>
            </a:r>
          </a:p>
          <a:p>
            <a:pPr lvl="1">
              <a:buFont typeface="Courier New" panose="02070309020205020404" pitchFamily="49" charset="0"/>
              <a:buChar char="o"/>
            </a:pPr>
            <a:r>
              <a:rPr lang="en-US" sz="1400" dirty="0" smtClean="0">
                <a:solidFill>
                  <a:schemeClr val="tx1">
                    <a:lumMod val="85000"/>
                    <a:lumOff val="15000"/>
                  </a:schemeClr>
                </a:solidFill>
                <a:cs typeface="Century Gothic"/>
              </a:rPr>
              <a:t>AMAC’s repository contains over 45,000 accessible textbooks</a:t>
            </a:r>
          </a:p>
          <a:p>
            <a:pPr lvl="1">
              <a:buFont typeface="Courier New" panose="02070309020205020404" pitchFamily="49" charset="0"/>
              <a:buChar char="o"/>
            </a:pPr>
            <a:r>
              <a:rPr lang="en-US" sz="1400" dirty="0" smtClean="0">
                <a:solidFill>
                  <a:schemeClr val="tx1">
                    <a:lumMod val="85000"/>
                    <a:lumOff val="15000"/>
                  </a:schemeClr>
                </a:solidFill>
                <a:cs typeface="Century Gothic"/>
              </a:rPr>
              <a:t>19 unique electronic media formats </a:t>
            </a:r>
          </a:p>
          <a:p>
            <a:pPr lvl="1">
              <a:buFont typeface="Courier New" panose="02070309020205020404" pitchFamily="49" charset="0"/>
              <a:buChar char="o"/>
            </a:pPr>
            <a:r>
              <a:rPr lang="en-US" sz="1400" dirty="0" smtClean="0">
                <a:solidFill>
                  <a:schemeClr val="tx1">
                    <a:lumMod val="85000"/>
                    <a:lumOff val="15000"/>
                  </a:schemeClr>
                </a:solidFill>
                <a:cs typeface="Century Gothic"/>
              </a:rPr>
              <a:t>45 percent re-usage </a:t>
            </a:r>
          </a:p>
          <a:p>
            <a:pPr lvl="1">
              <a:buFont typeface="Courier New" panose="02070309020205020404" pitchFamily="49" charset="0"/>
              <a:buChar char="o"/>
            </a:pPr>
            <a:r>
              <a:rPr lang="en-US" sz="1400" dirty="0" smtClean="0">
                <a:solidFill>
                  <a:schemeClr val="tx1">
                    <a:lumMod val="85000"/>
                    <a:lumOff val="15000"/>
                  </a:schemeClr>
                </a:solidFill>
                <a:cs typeface="Century Gothic"/>
              </a:rPr>
              <a:t>$99 average book conversion cost (compared to $299 in 2001)</a:t>
            </a:r>
          </a:p>
          <a:p>
            <a:pPr lvl="1">
              <a:buFont typeface="Courier New" panose="02070309020205020404" pitchFamily="49" charset="0"/>
              <a:buChar char="o"/>
            </a:pPr>
            <a:r>
              <a:rPr lang="en-US" sz="1400" dirty="0" smtClean="0">
                <a:solidFill>
                  <a:schemeClr val="tx1">
                    <a:lumMod val="85000"/>
                    <a:lumOff val="15000"/>
                  </a:schemeClr>
                </a:solidFill>
                <a:cs typeface="Century Gothic"/>
              </a:rPr>
              <a:t>Prison Braille Programs in Georgia and Texas ($2.00 per page versus $8.00)</a:t>
            </a:r>
          </a:p>
          <a:p>
            <a:pPr lvl="1"/>
            <a:endParaRPr lang="en-US" sz="1200" dirty="0" smtClean="0">
              <a:cs typeface="Century Gothic"/>
            </a:endParaRPr>
          </a:p>
          <a:p>
            <a:pPr marL="171450" indent="-171450">
              <a:buFont typeface="Arial" panose="020B0604020202020204" pitchFamily="34" charset="0"/>
              <a:buChar char="•"/>
            </a:pPr>
            <a:r>
              <a:rPr lang="en-US" dirty="0" smtClean="0">
                <a:cs typeface="Century Gothic"/>
              </a:rPr>
              <a:t>Assistive Technology Cost Savings</a:t>
            </a:r>
          </a:p>
          <a:p>
            <a:pPr lvl="1">
              <a:buFont typeface="Courier New" panose="02070309020205020404" pitchFamily="49" charset="0"/>
              <a:buChar char="o"/>
            </a:pPr>
            <a:r>
              <a:rPr lang="en-US" sz="1400" dirty="0" smtClean="0">
                <a:solidFill>
                  <a:schemeClr val="tx1">
                    <a:lumMod val="85000"/>
                    <a:lumOff val="15000"/>
                  </a:schemeClr>
                </a:solidFill>
                <a:cs typeface="Century Gothic"/>
              </a:rPr>
              <a:t>National technology co-op</a:t>
            </a:r>
          </a:p>
          <a:p>
            <a:pPr lvl="1">
              <a:buFont typeface="Courier New" panose="02070309020205020404" pitchFamily="49" charset="0"/>
              <a:buChar char="o"/>
            </a:pPr>
            <a:r>
              <a:rPr lang="en-US" sz="1400" dirty="0" smtClean="0">
                <a:solidFill>
                  <a:schemeClr val="tx1">
                    <a:lumMod val="85000"/>
                    <a:lumOff val="15000"/>
                  </a:schemeClr>
                </a:solidFill>
                <a:cs typeface="Century Gothic"/>
              </a:rPr>
              <a:t>24 technology applications</a:t>
            </a:r>
          </a:p>
          <a:p>
            <a:pPr lvl="1">
              <a:buFont typeface="Courier New" panose="02070309020205020404" pitchFamily="49" charset="0"/>
              <a:buChar char="o"/>
            </a:pPr>
            <a:r>
              <a:rPr lang="en-US" sz="1400" dirty="0" smtClean="0">
                <a:solidFill>
                  <a:schemeClr val="tx1">
                    <a:lumMod val="85000"/>
                    <a:lumOff val="15000"/>
                  </a:schemeClr>
                </a:solidFill>
                <a:cs typeface="Century Gothic"/>
              </a:rPr>
              <a:t>6,541 technology downloads</a:t>
            </a:r>
          </a:p>
          <a:p>
            <a:endParaRPr lang="en-US" dirty="0"/>
          </a:p>
        </p:txBody>
      </p:sp>
    </p:spTree>
    <p:extLst>
      <p:ext uri="{BB962C8B-B14F-4D97-AF65-F5344CB8AC3E}">
        <p14:creationId xmlns:p14="http://schemas.microsoft.com/office/powerpoint/2010/main" val="2133524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457200" y="76200"/>
            <a:ext cx="8229600" cy="99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b="1" dirty="0"/>
              <a:t>What do we know about AT and </a:t>
            </a:r>
            <a:br>
              <a:rPr lang="en-US" sz="3200" b="1" dirty="0"/>
            </a:br>
            <a:r>
              <a:rPr lang="en-US" sz="3200" b="1" dirty="0"/>
              <a:t>Students with Disabilities</a:t>
            </a:r>
            <a:r>
              <a:rPr lang="en-US" b="1" dirty="0"/>
              <a:t>?</a:t>
            </a:r>
          </a:p>
        </p:txBody>
      </p:sp>
      <p:sp>
        <p:nvSpPr>
          <p:cNvPr id="3" name="Content Placeholder 2"/>
          <p:cNvSpPr>
            <a:spLocks noGrp="1"/>
          </p:cNvSpPr>
          <p:nvPr>
            <p:ph idx="1"/>
          </p:nvPr>
        </p:nvSpPr>
        <p:spPr>
          <a:xfrm>
            <a:off x="609600" y="1295400"/>
            <a:ext cx="8229600" cy="5334000"/>
          </a:xfrm>
        </p:spPr>
        <p:txBody>
          <a:bodyPr anchor="ctr">
            <a:normAutofit/>
          </a:bodyPr>
          <a:lstStyle/>
          <a:p>
            <a:pPr marL="285750" indent="-285750"/>
            <a:r>
              <a:rPr lang="en-US" sz="2800" dirty="0">
                <a:latin typeface="+mn-lt"/>
              </a:rPr>
              <a:t>AT promotes greater independence, self-confidence, productivity, and overall quality of life to students with disabilities by enabling them to learn and perform tasks that otherwise would have been difficult or, at times, impossible to </a:t>
            </a:r>
            <a:r>
              <a:rPr lang="en-US" sz="2800" dirty="0" smtClean="0">
                <a:latin typeface="+mn-lt"/>
              </a:rPr>
              <a:t>accomplish</a:t>
            </a:r>
            <a:r>
              <a:rPr lang="en-US" sz="2000" dirty="0" smtClean="0">
                <a:latin typeface="+mn-lt"/>
              </a:rPr>
              <a:t>. </a:t>
            </a:r>
          </a:p>
          <a:p>
            <a:pPr marL="0" indent="0">
              <a:buNone/>
            </a:pPr>
            <a:endParaRPr lang="en-US" sz="2000" dirty="0" smtClean="0">
              <a:latin typeface="+mn-lt"/>
            </a:endParaRPr>
          </a:p>
          <a:p>
            <a:pPr marL="285750" indent="-285750"/>
            <a:r>
              <a:rPr lang="en-US" sz="2000" dirty="0" smtClean="0">
                <a:latin typeface="+mn-lt"/>
              </a:rPr>
              <a:t>(</a:t>
            </a:r>
            <a:r>
              <a:rPr lang="en-US" sz="2000" dirty="0">
                <a:latin typeface="+mn-lt"/>
              </a:rPr>
              <a:t>Craddock, 2006; </a:t>
            </a:r>
            <a:r>
              <a:rPr lang="en-US" sz="2000" dirty="0" err="1">
                <a:latin typeface="+mn-lt"/>
              </a:rPr>
              <a:t>Englert</a:t>
            </a:r>
            <a:r>
              <a:rPr lang="en-US" sz="2000" dirty="0">
                <a:latin typeface="+mn-lt"/>
              </a:rPr>
              <a:t>, Manalo, &amp; Zhao, 2004; </a:t>
            </a:r>
            <a:r>
              <a:rPr lang="en-US" sz="2000" dirty="0" err="1">
                <a:latin typeface="+mn-lt"/>
              </a:rPr>
              <a:t>Fichten</a:t>
            </a:r>
            <a:r>
              <a:rPr lang="en-US" sz="2000" dirty="0">
                <a:latin typeface="+mn-lt"/>
              </a:rPr>
              <a:t>, Asuncion, Barile, </a:t>
            </a:r>
            <a:r>
              <a:rPr lang="en-US" sz="2000" dirty="0" err="1">
                <a:latin typeface="+mn-lt"/>
              </a:rPr>
              <a:t>Fossey</a:t>
            </a:r>
            <a:r>
              <a:rPr lang="en-US" sz="2000" dirty="0">
                <a:latin typeface="+mn-lt"/>
              </a:rPr>
              <a:t>, &amp; </a:t>
            </a:r>
            <a:r>
              <a:rPr lang="en-US" sz="2000" dirty="0" err="1">
                <a:latin typeface="+mn-lt"/>
              </a:rPr>
              <a:t>Robillard</a:t>
            </a:r>
            <a:r>
              <a:rPr lang="en-US" sz="2000" dirty="0">
                <a:latin typeface="+mn-lt"/>
              </a:rPr>
              <a:t>, 2001; Higgins &amp; Raskind, 2004; </a:t>
            </a:r>
            <a:r>
              <a:rPr lang="en-US" sz="2000" dirty="0" err="1">
                <a:latin typeface="+mn-lt"/>
              </a:rPr>
              <a:t>Jutai</a:t>
            </a:r>
            <a:r>
              <a:rPr lang="en-US" sz="2000" dirty="0">
                <a:latin typeface="+mn-lt"/>
              </a:rPr>
              <a:t>, Rigby, Ryan, &amp; </a:t>
            </a:r>
            <a:r>
              <a:rPr lang="en-US" sz="2000" dirty="0" err="1">
                <a:latin typeface="+mn-lt"/>
              </a:rPr>
              <a:t>Stickel</a:t>
            </a:r>
            <a:r>
              <a:rPr lang="en-US" sz="2000" dirty="0">
                <a:latin typeface="+mn-lt"/>
              </a:rPr>
              <a:t>, 2000; Macarthur, 1999; </a:t>
            </a:r>
            <a:r>
              <a:rPr lang="en-US" sz="2000" dirty="0" err="1">
                <a:latin typeface="+mn-lt"/>
              </a:rPr>
              <a:t>Mazzotti</a:t>
            </a:r>
            <a:r>
              <a:rPr lang="en-US" sz="2000" dirty="0">
                <a:latin typeface="+mn-lt"/>
              </a:rPr>
              <a:t>, Test, Wood, &amp; Richter, 2010; </a:t>
            </a:r>
            <a:r>
              <a:rPr lang="en-US" sz="2000" dirty="0" err="1">
                <a:latin typeface="+mn-lt"/>
              </a:rPr>
              <a:t>Mechling</a:t>
            </a:r>
            <a:r>
              <a:rPr lang="en-US" sz="2000" dirty="0">
                <a:latin typeface="+mn-lt"/>
              </a:rPr>
              <a:t>, 2007; </a:t>
            </a:r>
            <a:r>
              <a:rPr lang="en-US" sz="2000" dirty="0" err="1">
                <a:latin typeface="+mn-lt"/>
              </a:rPr>
              <a:t>Riffel</a:t>
            </a:r>
            <a:r>
              <a:rPr lang="en-US" sz="2000" dirty="0">
                <a:latin typeface="+mn-lt"/>
              </a:rPr>
              <a:t> et al., </a:t>
            </a:r>
            <a:r>
              <a:rPr lang="da-DK" sz="2000" dirty="0">
                <a:latin typeface="+mn-lt"/>
              </a:rPr>
              <a:t>2005; Wehmeyer et al., 2006).</a:t>
            </a:r>
          </a:p>
          <a:p>
            <a:pPr marL="0" indent="0">
              <a:buFont typeface="Arial" charset="0"/>
              <a:buNone/>
              <a:defRPr/>
            </a:pPr>
            <a:endParaRPr lang="en-US" sz="1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457200" y="76200"/>
            <a:ext cx="8229600" cy="99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b="1" dirty="0"/>
              <a:t>What do we know about AT and </a:t>
            </a:r>
            <a:br>
              <a:rPr lang="en-US" sz="3200" b="1" dirty="0"/>
            </a:br>
            <a:r>
              <a:rPr lang="en-US" sz="3200" b="1" dirty="0"/>
              <a:t>Students with Disabilities</a:t>
            </a:r>
            <a:r>
              <a:rPr lang="en-US" b="1" dirty="0" smtClean="0"/>
              <a:t>? </a:t>
            </a:r>
            <a:r>
              <a:rPr lang="en-US" sz="2000" b="1" dirty="0" smtClean="0"/>
              <a:t>(2)</a:t>
            </a:r>
            <a:endParaRPr lang="en-US" sz="2000" b="1" dirty="0"/>
          </a:p>
        </p:txBody>
      </p:sp>
      <p:sp>
        <p:nvSpPr>
          <p:cNvPr id="3" name="Content Placeholder 2"/>
          <p:cNvSpPr>
            <a:spLocks noGrp="1"/>
          </p:cNvSpPr>
          <p:nvPr>
            <p:ph idx="1"/>
          </p:nvPr>
        </p:nvSpPr>
        <p:spPr>
          <a:xfrm>
            <a:off x="762000" y="1295400"/>
            <a:ext cx="8077200" cy="5334000"/>
          </a:xfrm>
        </p:spPr>
        <p:txBody>
          <a:bodyPr anchor="ctr">
            <a:normAutofit fontScale="92500"/>
          </a:bodyPr>
          <a:lstStyle/>
          <a:p>
            <a:pPr marL="285750" indent="-285750"/>
            <a:r>
              <a:rPr lang="en-US" sz="2400" dirty="0">
                <a:latin typeface="+mn-lt"/>
              </a:rPr>
              <a:t>AT improves students’ academic learning and performance (</a:t>
            </a:r>
            <a:r>
              <a:rPr lang="en-US" sz="2400" dirty="0" err="1">
                <a:latin typeface="+mn-lt"/>
              </a:rPr>
              <a:t>Brackenreed</a:t>
            </a:r>
            <a:r>
              <a:rPr lang="en-US" sz="2400" dirty="0">
                <a:latin typeface="+mn-lt"/>
              </a:rPr>
              <a:t>, 2008; Geary, 2004; </a:t>
            </a:r>
            <a:r>
              <a:rPr lang="en-US" sz="2400" dirty="0" err="1">
                <a:latin typeface="+mn-lt"/>
              </a:rPr>
              <a:t>Hasselbring</a:t>
            </a:r>
            <a:r>
              <a:rPr lang="en-US" sz="2400" dirty="0">
                <a:latin typeface="+mn-lt"/>
              </a:rPr>
              <a:t> &amp; Glaser, 2000; </a:t>
            </a:r>
            <a:r>
              <a:rPr lang="en-US" sz="2400" dirty="0" err="1">
                <a:latin typeface="+mn-lt"/>
              </a:rPr>
              <a:t>Hetzroni</a:t>
            </a:r>
            <a:r>
              <a:rPr lang="en-US" sz="2400" dirty="0">
                <a:latin typeface="+mn-lt"/>
              </a:rPr>
              <a:t> &amp; </a:t>
            </a:r>
            <a:r>
              <a:rPr lang="en-US" sz="2400" dirty="0" err="1">
                <a:latin typeface="+mn-lt"/>
              </a:rPr>
              <a:t>Shrieber</a:t>
            </a:r>
            <a:r>
              <a:rPr lang="en-US" sz="2400" dirty="0">
                <a:latin typeface="+mn-lt"/>
              </a:rPr>
              <a:t>, 2004; MacArthur &amp; Cavalier, 2004; MacArthur, 2009; </a:t>
            </a:r>
            <a:r>
              <a:rPr lang="en-US" sz="2400" dirty="0" err="1">
                <a:latin typeface="+mn-lt"/>
              </a:rPr>
              <a:t>Mazzotti</a:t>
            </a:r>
            <a:r>
              <a:rPr lang="en-US" sz="2400" dirty="0">
                <a:latin typeface="+mn-lt"/>
              </a:rPr>
              <a:t> et al., 2010; Raskind &amp; Higgins, 1998; 1999).</a:t>
            </a:r>
          </a:p>
          <a:p>
            <a:pPr marL="285750" indent="-285750"/>
            <a:r>
              <a:rPr lang="en-US" sz="2400" dirty="0">
                <a:latin typeface="+mn-lt"/>
              </a:rPr>
              <a:t>AT facilitates successful transition to college (Anderson-Inman et al., 1999; </a:t>
            </a:r>
            <a:r>
              <a:rPr lang="en-US" sz="2400" dirty="0" err="1">
                <a:latin typeface="+mn-lt"/>
              </a:rPr>
              <a:t>Mitchem</a:t>
            </a:r>
            <a:r>
              <a:rPr lang="en-US" sz="2400" dirty="0">
                <a:latin typeface="+mn-lt"/>
              </a:rPr>
              <a:t> et al., 2007; </a:t>
            </a:r>
            <a:r>
              <a:rPr lang="en-US" sz="2400" dirty="0" err="1">
                <a:latin typeface="+mn-lt"/>
              </a:rPr>
              <a:t>Stodden</a:t>
            </a:r>
            <a:r>
              <a:rPr lang="en-US" sz="2400" dirty="0">
                <a:latin typeface="+mn-lt"/>
              </a:rPr>
              <a:t> , Conway, &amp; Chang, 2003), and employment (Gamble, Dowler, &amp; </a:t>
            </a:r>
            <a:r>
              <a:rPr lang="en-US" sz="2400" dirty="0" err="1">
                <a:latin typeface="+mn-lt"/>
              </a:rPr>
              <a:t>Orslene</a:t>
            </a:r>
            <a:r>
              <a:rPr lang="en-US" sz="2400" dirty="0">
                <a:latin typeface="+mn-lt"/>
              </a:rPr>
              <a:t>, 2006; </a:t>
            </a:r>
            <a:r>
              <a:rPr lang="en-US" sz="2400" dirty="0" err="1">
                <a:latin typeface="+mn-lt"/>
              </a:rPr>
              <a:t>Luecking</a:t>
            </a:r>
            <a:r>
              <a:rPr lang="en-US" sz="2400" dirty="0">
                <a:latin typeface="+mn-lt"/>
              </a:rPr>
              <a:t> &amp; </a:t>
            </a:r>
            <a:r>
              <a:rPr lang="en-US" sz="2400" dirty="0" err="1">
                <a:latin typeface="+mn-lt"/>
              </a:rPr>
              <a:t>Certo</a:t>
            </a:r>
            <a:r>
              <a:rPr lang="en-US" sz="2400" dirty="0">
                <a:latin typeface="+mn-lt"/>
              </a:rPr>
              <a:t>, 2003; </a:t>
            </a:r>
            <a:r>
              <a:rPr lang="en-US" sz="2400" dirty="0" err="1">
                <a:latin typeface="+mn-lt"/>
              </a:rPr>
              <a:t>Wehmeyer</a:t>
            </a:r>
            <a:r>
              <a:rPr lang="en-US" sz="2400" dirty="0">
                <a:latin typeface="+mn-lt"/>
              </a:rPr>
              <a:t> et al., 2006).</a:t>
            </a:r>
          </a:p>
          <a:p>
            <a:pPr marL="285750" indent="-285750"/>
            <a:r>
              <a:rPr lang="en-US" sz="2400" dirty="0">
                <a:latin typeface="+mn-lt"/>
              </a:rPr>
              <a:t>Continued use of AT is also likely to empower students for better transition and post-school outcomes (Anderson-Inman et al., 1999;  </a:t>
            </a:r>
            <a:r>
              <a:rPr lang="en-US" sz="2400" dirty="0" err="1">
                <a:latin typeface="+mn-lt"/>
              </a:rPr>
              <a:t>Mazzotti</a:t>
            </a:r>
            <a:r>
              <a:rPr lang="en-US" sz="2400" dirty="0">
                <a:latin typeface="+mn-lt"/>
              </a:rPr>
              <a:t> et al., 2010; Mull &amp; </a:t>
            </a:r>
            <a:r>
              <a:rPr lang="en-US" sz="2400" dirty="0" err="1">
                <a:latin typeface="+mn-lt"/>
              </a:rPr>
              <a:t>Sitlington</a:t>
            </a:r>
            <a:r>
              <a:rPr lang="en-US" sz="2400" dirty="0">
                <a:latin typeface="+mn-lt"/>
              </a:rPr>
              <a:t>, 2003; </a:t>
            </a:r>
            <a:r>
              <a:rPr lang="en-US" sz="2400" dirty="0" err="1">
                <a:latin typeface="+mn-lt"/>
              </a:rPr>
              <a:t>Riffel</a:t>
            </a:r>
            <a:r>
              <a:rPr lang="en-US" sz="2400" dirty="0">
                <a:latin typeface="+mn-lt"/>
              </a:rPr>
              <a:t> et al., 2005; Sharpe, Johnson, </a:t>
            </a:r>
            <a:r>
              <a:rPr lang="en-US" sz="2400" dirty="0" err="1">
                <a:latin typeface="+mn-lt"/>
              </a:rPr>
              <a:t>Izzo</a:t>
            </a:r>
            <a:r>
              <a:rPr lang="en-US" sz="2400" dirty="0">
                <a:latin typeface="+mn-lt"/>
              </a:rPr>
              <a:t>, &amp; Murray, 2005).</a:t>
            </a:r>
          </a:p>
          <a:p>
            <a:r>
              <a:rPr lang="en-US" sz="2400" dirty="0">
                <a:latin typeface="+mn-lt"/>
              </a:rPr>
              <a:t>Students who use AT are more likely to be proficient in using AT in college (Parker &amp; Banerjee, 2007; Raskind &amp; Higgins, 1998).</a:t>
            </a:r>
          </a:p>
        </p:txBody>
      </p:sp>
    </p:spTree>
    <p:extLst>
      <p:ext uri="{BB962C8B-B14F-4D97-AF65-F5344CB8AC3E}">
        <p14:creationId xmlns:p14="http://schemas.microsoft.com/office/powerpoint/2010/main" val="2010784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AMAC powerpoint  template</Template>
  <TotalTime>39836</TotalTime>
  <Words>3403</Words>
  <Application>Microsoft Office PowerPoint</Application>
  <PresentationFormat>On-screen Show (4:3)</PresentationFormat>
  <Paragraphs>494</Paragraphs>
  <Slides>44</Slides>
  <Notes>32</Notes>
  <HiddenSlides>0</HiddenSlides>
  <MMClips>0</MMClips>
  <ScaleCrop>false</ScaleCrop>
  <HeadingPairs>
    <vt:vector size="4" baseType="variant">
      <vt:variant>
        <vt:lpstr>Theme</vt:lpstr>
      </vt:variant>
      <vt:variant>
        <vt:i4>6</vt:i4>
      </vt:variant>
      <vt:variant>
        <vt:lpstr>Slide Titles</vt:lpstr>
      </vt:variant>
      <vt:variant>
        <vt:i4>44</vt:i4>
      </vt:variant>
    </vt:vector>
  </HeadingPairs>
  <TitlesOfParts>
    <vt:vector size="50" baseType="lpstr">
      <vt:lpstr>1_Office Theme</vt:lpstr>
      <vt:lpstr>Office Theme</vt:lpstr>
      <vt:lpstr>2_Office Theme</vt:lpstr>
      <vt:lpstr>Custom Design</vt:lpstr>
      <vt:lpstr>3_Office Theme</vt:lpstr>
      <vt:lpstr>4_Office Theme</vt:lpstr>
      <vt:lpstr>Lessons of Research: AT and Transition</vt:lpstr>
      <vt:lpstr>Ben Satterfield, Ed.D.</vt:lpstr>
      <vt:lpstr>Learning Objectives</vt:lpstr>
      <vt:lpstr>What is Assistive Technology?</vt:lpstr>
      <vt:lpstr>Tools for Life Mission</vt:lpstr>
      <vt:lpstr>AMAC Accessibility</vt:lpstr>
      <vt:lpstr>AMAC Products, Services and Research Initiatives </vt:lpstr>
      <vt:lpstr>What do we know about AT and  Students with Disabilities?</vt:lpstr>
      <vt:lpstr>What do we know about AT and  Students with Disabilities? (2)</vt:lpstr>
      <vt:lpstr>What do we know about AT and  Students with Disabilities? (3)</vt:lpstr>
      <vt:lpstr>Assistive Technology and  Students with High-Incidence Disabilities</vt:lpstr>
      <vt:lpstr>Assistive Technology and  Students with High-Incidence (2) Disabilities</vt:lpstr>
      <vt:lpstr>Assistive Technology and  Students with High-Incidence (3) Disabilities</vt:lpstr>
      <vt:lpstr>National Longitudinal Transition Study (NLTS2)</vt:lpstr>
      <vt:lpstr>National Longitudinal Transition Study (NLTS2)  (2)</vt:lpstr>
      <vt:lpstr>National Longitudinal Transition Study (NLTS2) (3)</vt:lpstr>
      <vt:lpstr>National Longitudinal Transition Study (NLTS2) (4)</vt:lpstr>
      <vt:lpstr>Last Six Years: Has AT Use Increased? </vt:lpstr>
      <vt:lpstr>Poudel Study (2014)</vt:lpstr>
      <vt:lpstr>Poudel Study (2014) (2)</vt:lpstr>
      <vt:lpstr>Impact of AT on Unaided Reading</vt:lpstr>
      <vt:lpstr>Impact of AT on Unaided Reading (2)</vt:lpstr>
      <vt:lpstr>AMAC Study</vt:lpstr>
      <vt:lpstr>AMAC Study  (2)</vt:lpstr>
      <vt:lpstr>AMAC Study  (3)</vt:lpstr>
      <vt:lpstr>AMAC Study (4)</vt:lpstr>
      <vt:lpstr>Participants by Disability</vt:lpstr>
      <vt:lpstr>What percentage of students referred to AMAC are coming prepared to use AT? </vt:lpstr>
      <vt:lpstr>How successful were students who mastered AT in post-secondary settings?</vt:lpstr>
      <vt:lpstr>How successful were students who did not master AT in post-secondary settings?</vt:lpstr>
      <vt:lpstr>Did Students Feel AT Made a Difference?  (All participants)</vt:lpstr>
      <vt:lpstr>Did Students Feel AT Made a Difference? (students with high incidence disabilities)</vt:lpstr>
      <vt:lpstr>QUESTIONS </vt:lpstr>
      <vt:lpstr>AMAC Study: Participant Comments</vt:lpstr>
      <vt:lpstr>AMAC Study: Participant Comments (2)</vt:lpstr>
      <vt:lpstr>AMAC Study: Participant Comments (3)</vt:lpstr>
      <vt:lpstr>How would you describe your first year of college/tech school? </vt:lpstr>
      <vt:lpstr>How difficult was each of the following tasks  for you in college/tech school? </vt:lpstr>
      <vt:lpstr>How difficult was each of the following subjects  for you in college/tech school? </vt:lpstr>
      <vt:lpstr>How did you learn how to use the AT tools  that helped you?</vt:lpstr>
      <vt:lpstr>What AT tools  were available to you  in high school?</vt:lpstr>
      <vt:lpstr>What technology did you      use regularly in college/tech school?</vt:lpstr>
      <vt:lpstr>Contact Info</vt:lpstr>
      <vt:lpstr>Disclaimer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AMAC Accessible PowerPoint Template</dc:title>
  <dc:creator>Carolyn Phillips</dc:creator>
  <cp:lastModifiedBy>Ben</cp:lastModifiedBy>
  <cp:revision>348</cp:revision>
  <cp:lastPrinted>2017-12-04T18:58:06Z</cp:lastPrinted>
  <dcterms:created xsi:type="dcterms:W3CDTF">2013-09-19T15:16:58Z</dcterms:created>
  <dcterms:modified xsi:type="dcterms:W3CDTF">2017-12-04T19:57:09Z</dcterms:modified>
</cp:coreProperties>
</file>